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68" r:id="rId2"/>
    <p:sldId id="306" r:id="rId3"/>
    <p:sldId id="307" r:id="rId4"/>
    <p:sldId id="308" r:id="rId5"/>
    <p:sldId id="291" r:id="rId6"/>
    <p:sldId id="309" r:id="rId7"/>
    <p:sldId id="310" r:id="rId8"/>
    <p:sldId id="311" r:id="rId9"/>
    <p:sldId id="312" r:id="rId10"/>
    <p:sldId id="313" r:id="rId11"/>
    <p:sldId id="314" r:id="rId12"/>
    <p:sldId id="315" r:id="rId13"/>
    <p:sldId id="316" r:id="rId14"/>
    <p:sldId id="317" r:id="rId15"/>
    <p:sldId id="318" r:id="rId16"/>
    <p:sldId id="292" r:id="rId17"/>
    <p:sldId id="293" r:id="rId18"/>
    <p:sldId id="294" r:id="rId19"/>
    <p:sldId id="295" r:id="rId20"/>
    <p:sldId id="297" r:id="rId21"/>
    <p:sldId id="299" r:id="rId22"/>
    <p:sldId id="298" r:id="rId23"/>
    <p:sldId id="300" r:id="rId24"/>
    <p:sldId id="301" r:id="rId25"/>
    <p:sldId id="302" r:id="rId26"/>
    <p:sldId id="303" r:id="rId27"/>
    <p:sldId id="304" r:id="rId28"/>
    <p:sldId id="30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A76F5-C734-4A8C-B13C-0418352B1835}" type="datetimeFigureOut">
              <a:rPr lang="ru-RU" smtClean="0"/>
              <a:t>15.09.2021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359F0-CE9B-4AE6-B9D3-29E5BF4D2F3D}" type="slidenum">
              <a:rPr lang="ru-RU" smtClean="0"/>
              <a:t>‹#›</a:t>
            </a:fld>
            <a:endParaRPr lang="ru-RU"/>
          </a:p>
        </p:txBody>
      </p:sp>
    </p:spTree>
    <p:extLst>
      <p:ext uri="{BB962C8B-B14F-4D97-AF65-F5344CB8AC3E}">
        <p14:creationId xmlns:p14="http://schemas.microsoft.com/office/powerpoint/2010/main" val="1949315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 name="Google Shape;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358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419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10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34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 name="Google Shape;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271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 name="Google Shape;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1729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0876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175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79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855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6335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897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ru-RU"/>
              <a:t>Образец заголовка</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B8BC839-A1D3-498E-97D3-BF081767B6C4}" type="datetimeFigureOut">
              <a:rPr lang="ru-RU" smtClean="0"/>
              <a:t>15.09.2021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9255346" y="2750337"/>
            <a:ext cx="1171888" cy="1356442"/>
          </a:xfrm>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106987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B8BC839-A1D3-498E-97D3-BF081767B6C4}" type="datetimeFigureOut">
              <a:rPr lang="ru-RU" smtClean="0"/>
              <a:t>15.09.2021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10729455" y="4711309"/>
            <a:ext cx="1154151" cy="1090789"/>
          </a:xfrm>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2712985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B8BC839-A1D3-498E-97D3-BF081767B6C4}" type="datetimeFigureOut">
              <a:rPr lang="ru-RU" smtClean="0"/>
              <a:t>15.09.2021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10729455" y="4711615"/>
            <a:ext cx="1154151" cy="1090789"/>
          </a:xfrm>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2144703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B8BC839-A1D3-498E-97D3-BF081767B6C4}" type="datetimeFigureOut">
              <a:rPr lang="ru-RU" smtClean="0"/>
              <a:t>15.09.2021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10729455" y="4709925"/>
            <a:ext cx="1154151" cy="1090789"/>
          </a:xfrm>
        </p:spPr>
        <p:txBody>
          <a:bodyPr/>
          <a:lstStyle/>
          <a:p>
            <a:fld id="{2404DE96-30DD-45AB-B46D-11990B272CE3}" type="slidenum">
              <a:rPr lang="ru-RU" smtClean="0"/>
              <a:t>‹#›</a:t>
            </a:fld>
            <a:endParaRPr lang="ru-RU"/>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79212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B8BC839-A1D3-498E-97D3-BF081767B6C4}" type="datetimeFigureOut">
              <a:rPr lang="ru-RU" smtClean="0"/>
              <a:t>15.09.2021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10729455" y="4709925"/>
            <a:ext cx="1154151" cy="1090789"/>
          </a:xfrm>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1350255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B8BC839-A1D3-498E-97D3-BF081767B6C4}" type="datetimeFigureOut">
              <a:rPr lang="ru-RU" smtClean="0"/>
              <a:t>15.09.2021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92679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B8BC839-A1D3-498E-97D3-BF081767B6C4}" type="datetimeFigureOut">
              <a:rPr lang="ru-RU" smtClean="0"/>
              <a:t>15.09.2021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875683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B8BC839-A1D3-498E-97D3-BF081767B6C4}" type="datetimeFigureOut">
              <a:rPr lang="ru-RU" smtClean="0"/>
              <a:t>15.09.2021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3488646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B8BC839-A1D3-498E-97D3-BF081767B6C4}" type="datetimeFigureOut">
              <a:rPr lang="ru-RU" smtClean="0"/>
              <a:t>15.09.2021</a:t>
            </a:fld>
            <a:endParaRPr lang="ru-RU"/>
          </a:p>
        </p:txBody>
      </p:sp>
      <p:sp>
        <p:nvSpPr>
          <p:cNvPr id="5" name="Footer Placeholder 4"/>
          <p:cNvSpPr>
            <a:spLocks noGrp="1"/>
          </p:cNvSpPr>
          <p:nvPr>
            <p:ph type="ftr" sz="quarter" idx="11"/>
          </p:nvPr>
        </p:nvSpPr>
        <p:spPr>
          <a:xfrm>
            <a:off x="680321" y="5936188"/>
            <a:ext cx="6126805" cy="365125"/>
          </a:xfrm>
        </p:spPr>
        <p:txBody>
          <a:bodyPr/>
          <a:lstStyle/>
          <a:p>
            <a:endParaRPr lang="ru-RU"/>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2404DE96-30DD-45AB-B46D-11990B272CE3}" type="slidenum">
              <a:rPr lang="ru-RU" smtClean="0"/>
              <a:t>‹#›</a:t>
            </a:fld>
            <a:endParaRPr lang="ru-RU"/>
          </a:p>
        </p:txBody>
      </p:sp>
    </p:spTree>
    <p:extLst>
      <p:ext uri="{BB962C8B-B14F-4D97-AF65-F5344CB8AC3E}">
        <p14:creationId xmlns:p14="http://schemas.microsoft.com/office/powerpoint/2010/main" val="2211897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400"/>
            </a:lvl1pPr>
            <a:lvl2pPr marL="0" lvl="1" indent="0" algn="r">
              <a:lnSpc>
                <a:spcPct val="100000"/>
              </a:lnSpc>
              <a:spcBef>
                <a:spcPts val="0"/>
              </a:spcBef>
              <a:spcAft>
                <a:spcPts val="0"/>
              </a:spcAft>
              <a:buNone/>
              <a:defRPr sz="1400"/>
            </a:lvl2pPr>
            <a:lvl3pPr marL="0" lvl="2" indent="0" algn="r">
              <a:lnSpc>
                <a:spcPct val="100000"/>
              </a:lnSpc>
              <a:spcBef>
                <a:spcPts val="0"/>
              </a:spcBef>
              <a:spcAft>
                <a:spcPts val="0"/>
              </a:spcAft>
              <a:buNone/>
              <a:defRPr sz="1400"/>
            </a:lvl3pPr>
            <a:lvl4pPr marL="0" lvl="3" indent="0" algn="r">
              <a:lnSpc>
                <a:spcPct val="100000"/>
              </a:lnSpc>
              <a:spcBef>
                <a:spcPts val="0"/>
              </a:spcBef>
              <a:spcAft>
                <a:spcPts val="0"/>
              </a:spcAft>
              <a:buNone/>
              <a:defRPr sz="1400"/>
            </a:lvl4pPr>
            <a:lvl5pPr marL="0" lvl="4" indent="0" algn="r">
              <a:lnSpc>
                <a:spcPct val="100000"/>
              </a:lnSpc>
              <a:spcBef>
                <a:spcPts val="0"/>
              </a:spcBef>
              <a:spcAft>
                <a:spcPts val="0"/>
              </a:spcAft>
              <a:buNone/>
              <a:defRPr sz="1400"/>
            </a:lvl5pPr>
            <a:lvl6pPr marL="0" lvl="5" indent="0" algn="r">
              <a:lnSpc>
                <a:spcPct val="100000"/>
              </a:lnSpc>
              <a:spcBef>
                <a:spcPts val="0"/>
              </a:spcBef>
              <a:spcAft>
                <a:spcPts val="0"/>
              </a:spcAft>
              <a:buNone/>
              <a:defRPr sz="1400"/>
            </a:lvl6pPr>
            <a:lvl7pPr marL="0" lvl="6" indent="0" algn="r">
              <a:lnSpc>
                <a:spcPct val="100000"/>
              </a:lnSpc>
              <a:spcBef>
                <a:spcPts val="0"/>
              </a:spcBef>
              <a:spcAft>
                <a:spcPts val="0"/>
              </a:spcAft>
              <a:buNone/>
              <a:defRPr sz="1400"/>
            </a:lvl7pPr>
            <a:lvl8pPr marL="0" lvl="7" indent="0" algn="r">
              <a:lnSpc>
                <a:spcPct val="100000"/>
              </a:lnSpc>
              <a:spcBef>
                <a:spcPts val="0"/>
              </a:spcBef>
              <a:spcAft>
                <a:spcPts val="0"/>
              </a:spcAft>
              <a:buNone/>
              <a:defRPr sz="1400"/>
            </a:lvl8pPr>
            <a:lvl9pPr marL="0" lvl="8" indent="0" algn="r">
              <a:lnSpc>
                <a:spcPct val="100000"/>
              </a:lnSpc>
              <a:spcBef>
                <a:spcPts val="0"/>
              </a:spcBef>
              <a:spcAft>
                <a:spcPts val="0"/>
              </a:spcAft>
              <a:buNone/>
              <a:defRPr sz="1400"/>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466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B8BC839-A1D3-498E-97D3-BF081767B6C4}" type="datetimeFigureOut">
              <a:rPr lang="ru-RU" smtClean="0"/>
              <a:t>15.09.2021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259389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ru-RU"/>
              <a:t>Образец заголовка</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B8BC839-A1D3-498E-97D3-BF081767B6C4}" type="datetimeFigureOut">
              <a:rPr lang="ru-RU" smtClean="0"/>
              <a:t>15.09.2021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10729455" y="2869895"/>
            <a:ext cx="1154151" cy="1090789"/>
          </a:xfrm>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1466196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B8BC839-A1D3-498E-97D3-BF081767B6C4}" type="datetimeFigureOut">
              <a:rPr lang="ru-RU" smtClean="0"/>
              <a:t>15.09.2021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205990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0322" y="3030008"/>
            <a:ext cx="4698355" cy="29061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594123" y="3030008"/>
            <a:ext cx="4700059" cy="29061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B8BC839-A1D3-498E-97D3-BF081767B6C4}" type="datetimeFigureOut">
              <a:rPr lang="ru-RU" smtClean="0"/>
              <a:t>15.09.2021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2203177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B8BC839-A1D3-498E-97D3-BF081767B6C4}" type="datetimeFigureOut">
              <a:rPr lang="ru-RU" smtClean="0"/>
              <a:t>15.09.2021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142837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B8BC839-A1D3-498E-97D3-BF081767B6C4}" type="datetimeFigureOut">
              <a:rPr lang="ru-RU" smtClean="0"/>
              <a:t>15.09.2021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100848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B8BC839-A1D3-498E-97D3-BF081767B6C4}" type="datetimeFigureOut">
              <a:rPr lang="ru-RU" smtClean="0"/>
              <a:t>15.09.2021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336704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B8BC839-A1D3-498E-97D3-BF081767B6C4}" type="datetimeFigureOut">
              <a:rPr lang="ru-RU" smtClean="0"/>
              <a:t>15.09.2021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04DE96-30DD-45AB-B46D-11990B272CE3}" type="slidenum">
              <a:rPr lang="ru-RU" smtClean="0"/>
              <a:t>‹#›</a:t>
            </a:fld>
            <a:endParaRPr lang="ru-RU"/>
          </a:p>
        </p:txBody>
      </p:sp>
    </p:spTree>
    <p:extLst>
      <p:ext uri="{BB962C8B-B14F-4D97-AF65-F5344CB8AC3E}">
        <p14:creationId xmlns:p14="http://schemas.microsoft.com/office/powerpoint/2010/main" val="960730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B8BC839-A1D3-498E-97D3-BF081767B6C4}" type="datetimeFigureOut">
              <a:rPr lang="ru-RU" smtClean="0"/>
              <a:t>15.09.2021</a:t>
            </a:fld>
            <a:endParaRPr lang="ru-RU"/>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2404DE96-30DD-45AB-B46D-11990B272CE3}" type="slidenum">
              <a:rPr lang="ru-RU" smtClean="0"/>
              <a:t>‹#›</a:t>
            </a:fld>
            <a:endParaRPr lang="ru-RU"/>
          </a:p>
        </p:txBody>
      </p:sp>
    </p:spTree>
    <p:extLst>
      <p:ext uri="{BB962C8B-B14F-4D97-AF65-F5344CB8AC3E}">
        <p14:creationId xmlns:p14="http://schemas.microsoft.com/office/powerpoint/2010/main" val="68413136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22400" y="2638269"/>
            <a:ext cx="9737687" cy="1496851"/>
          </a:xfrm>
        </p:spPr>
        <p:txBody>
          <a:bodyPr>
            <a:normAutofit/>
          </a:bodyPr>
          <a:lstStyle/>
          <a:p>
            <a:pPr algn="ctr"/>
            <a:r>
              <a:rPr lang="kk-KZ" sz="3600" b="1" dirty="0" smtClean="0">
                <a:ln w="22225">
                  <a:solidFill>
                    <a:schemeClr val="accent2"/>
                  </a:solidFill>
                  <a:prstDash val="solid"/>
                </a:ln>
                <a:latin typeface="Times New Roman" panose="02020603050405020304" pitchFamily="18" charset="0"/>
                <a:cs typeface="Times New Roman" panose="02020603050405020304" pitchFamily="18" charset="0"/>
              </a:rPr>
              <a:t/>
            </a:r>
            <a:br>
              <a:rPr lang="kk-KZ" sz="3600" b="1" dirty="0" smtClean="0">
                <a:ln w="22225">
                  <a:solidFill>
                    <a:schemeClr val="accent2"/>
                  </a:solidFill>
                  <a:prstDash val="solid"/>
                </a:ln>
                <a:latin typeface="Times New Roman" panose="02020603050405020304" pitchFamily="18" charset="0"/>
                <a:cs typeface="Times New Roman" panose="02020603050405020304" pitchFamily="18" charset="0"/>
              </a:rPr>
            </a:br>
            <a:r>
              <a:rPr lang="kk-KZ" sz="3600" b="1" dirty="0" smtClean="0">
                <a:ln w="22225">
                  <a:solidFill>
                    <a:schemeClr val="accent2"/>
                  </a:solidFill>
                  <a:prstDash val="solid"/>
                </a:ln>
                <a:latin typeface="Times New Roman" panose="02020603050405020304" pitchFamily="18" charset="0"/>
                <a:cs typeface="Times New Roman" panose="02020603050405020304" pitchFamily="18" charset="0"/>
              </a:rPr>
              <a:t>Иммунолглобулиндер</a:t>
            </a:r>
            <a:endParaRPr lang="ru-RU" sz="3600" b="1" dirty="0">
              <a:ln w="22225">
                <a:solidFill>
                  <a:schemeClr val="accent2"/>
                </a:solidFill>
                <a:prstDash val="solid"/>
              </a:ln>
              <a:latin typeface="Times New Roman" panose="02020603050405020304" pitchFamily="18" charset="0"/>
              <a:cs typeface="Times New Roman" panose="02020603050405020304" pitchFamily="18" charset="0"/>
            </a:endParaRPr>
          </a:p>
        </p:txBody>
      </p:sp>
      <p:sp>
        <p:nvSpPr>
          <p:cNvPr id="4" name="TextBox 3"/>
          <p:cNvSpPr txBox="1"/>
          <p:nvPr/>
        </p:nvSpPr>
        <p:spPr>
          <a:xfrm>
            <a:off x="1059010" y="157447"/>
            <a:ext cx="10178966" cy="1292662"/>
          </a:xfrm>
          <a:prstGeom prst="rect">
            <a:avLst/>
          </a:prstGeom>
          <a:noFill/>
        </p:spPr>
        <p:txBody>
          <a:bodyPr wrap="square" rtlCol="0">
            <a:spAutoFit/>
          </a:bodyPr>
          <a:lstStyle/>
          <a:p>
            <a:pPr algn="ctr"/>
            <a:r>
              <a:rPr lang="kk-KZ" sz="2000" b="1" dirty="0">
                <a:latin typeface="Times New Roman" panose="02020603050405020304" pitchFamily="18" charset="0"/>
                <a:cs typeface="Times New Roman" panose="02020603050405020304" pitchFamily="18" charset="0"/>
              </a:rPr>
              <a:t>Әл-Фараби атындағы Қазақ Ұлттық Университеті </a:t>
            </a:r>
          </a:p>
          <a:p>
            <a:pPr algn="ctr"/>
            <a:r>
              <a:rPr lang="kk-KZ" sz="2000" b="1" dirty="0">
                <a:latin typeface="Times New Roman" panose="02020603050405020304" pitchFamily="18" charset="0"/>
                <a:cs typeface="Times New Roman" panose="02020603050405020304" pitchFamily="18" charset="0"/>
              </a:rPr>
              <a:t>Биология және биотехнология факультеті</a:t>
            </a:r>
          </a:p>
          <a:p>
            <a:pPr algn="ctr"/>
            <a:r>
              <a:rPr lang="kk-KZ" sz="2000" b="1" dirty="0">
                <a:latin typeface="Times New Roman" panose="02020603050405020304" pitchFamily="18" charset="0"/>
                <a:cs typeface="Times New Roman" panose="02020603050405020304" pitchFamily="18" charset="0"/>
              </a:rPr>
              <a:t>Биофизика және биомедицина кафедрасы</a:t>
            </a:r>
          </a:p>
          <a:p>
            <a:endParaRPr lang="ru-RU" dirty="0"/>
          </a:p>
        </p:txBody>
      </p:sp>
      <p:pic>
        <p:nvPicPr>
          <p:cNvPr id="5" name="Рисунок 4"/>
          <p:cNvPicPr>
            <a:picLocks noChangeAspect="1"/>
          </p:cNvPicPr>
          <p:nvPr/>
        </p:nvPicPr>
        <p:blipFill>
          <a:blip r:embed="rId2"/>
          <a:stretch>
            <a:fillRect/>
          </a:stretch>
        </p:blipFill>
        <p:spPr>
          <a:xfrm>
            <a:off x="585628" y="308894"/>
            <a:ext cx="1584154" cy="16292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008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7" name="Google Shape;87;p12"/>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2"/>
              </a:buClr>
              <a:buSzPts val="4400"/>
            </a:pPr>
            <a:r>
              <a:rPr lang="en-US" sz="4400" b="1">
                <a:solidFill>
                  <a:schemeClr val="dk2"/>
                </a:solidFill>
                <a:latin typeface="Arial"/>
                <a:ea typeface="Arial"/>
                <a:cs typeface="Arial"/>
                <a:sym typeface="Arial"/>
              </a:rPr>
              <a:t>Иммуноглобулин М</a:t>
            </a:r>
            <a:endParaRPr/>
          </a:p>
        </p:txBody>
      </p:sp>
      <p:pic>
        <p:nvPicPr>
          <p:cNvPr id="88" name="Google Shape;88;p12" descr="Картинки по запросу иммуноглобулин м"/>
          <p:cNvPicPr preferRelativeResize="0"/>
          <p:nvPr/>
        </p:nvPicPr>
        <p:blipFill rotWithShape="1">
          <a:blip r:embed="rId4">
            <a:alphaModFix/>
          </a:blip>
          <a:srcRect/>
          <a:stretch/>
        </p:blipFill>
        <p:spPr>
          <a:xfrm>
            <a:off x="6096000" y="5105400"/>
            <a:ext cx="4267200" cy="1752600"/>
          </a:xfrm>
          <a:prstGeom prst="rect">
            <a:avLst/>
          </a:prstGeom>
          <a:noFill/>
          <a:ln>
            <a:noFill/>
          </a:ln>
        </p:spPr>
      </p:pic>
      <p:sp>
        <p:nvSpPr>
          <p:cNvPr id="89" name="Google Shape;89;p12"/>
          <p:cNvSpPr txBox="1">
            <a:spLocks noGrp="1"/>
          </p:cNvSpPr>
          <p:nvPr>
            <p:ph type="body" idx="1"/>
          </p:nvPr>
        </p:nvSpPr>
        <p:spPr>
          <a:xfrm>
            <a:off x="2057400" y="1219200"/>
            <a:ext cx="8229600" cy="4525962"/>
          </a:xfrm>
          <a:prstGeom prst="rect">
            <a:avLst/>
          </a:prstGeom>
          <a:noFill/>
          <a:ln>
            <a:noFill/>
          </a:ln>
        </p:spPr>
        <p:txBody>
          <a:bodyPr spcFirstLastPara="1" vert="horz" wrap="square" lIns="91425" tIns="45700" rIns="91425" bIns="45700" rtlCol="0" anchor="t" anchorCtr="0">
            <a:noAutofit/>
          </a:bodyPr>
          <a:lstStyle/>
          <a:p>
            <a:pPr marL="342900">
              <a:lnSpc>
                <a:spcPct val="80000"/>
              </a:lnSpc>
              <a:spcBef>
                <a:spcPts val="0"/>
              </a:spcBef>
              <a:buFont typeface="Arial"/>
              <a:buChar char="•"/>
            </a:pPr>
            <a:r>
              <a:rPr lang="en-US" sz="1800">
                <a:solidFill>
                  <a:schemeClr val="dk1"/>
                </a:solidFill>
                <a:latin typeface="Arial"/>
                <a:ea typeface="Arial"/>
                <a:cs typeface="Arial"/>
                <a:sym typeface="Arial"/>
              </a:rPr>
              <a:t>Барлық иммуноглобулиндердің 5-10%-ы. Эволюциялық дамуда ең көне иммуноглобулин. Молекулалық салмағы 900.000 Дальтон. Жартылай ыдырау уақыты 5 тәулік, иммуноглобулин М В-жасушаларға антигенді танытатын рецептор. Иммуноглобулин М аутоиммунды ауруларды қолдайды.</a:t>
            </a:r>
            <a:endParaRPr/>
          </a:p>
          <a:p>
            <a:pPr marL="342900">
              <a:lnSpc>
                <a:spcPct val="80000"/>
              </a:lnSpc>
              <a:buFont typeface="Arial"/>
              <a:buChar char="•"/>
            </a:pPr>
            <a:r>
              <a:rPr lang="en-US" sz="1800">
                <a:solidFill>
                  <a:schemeClr val="dk1"/>
                </a:solidFill>
                <a:latin typeface="Arial"/>
                <a:ea typeface="Arial"/>
                <a:cs typeface="Arial"/>
                <a:sym typeface="Arial"/>
              </a:rPr>
              <a:t>Иммуноглобулин М организмге инфекция түскенде, вакцинацияда бірінші синтезделеді, авидтігі жоғары, организмді бактериялардан, вирустардан қорғайды, комплементті классикалық жолмен белсендіреді, фагоцитозды күшейтеді. Организмге түскен антигенде әуелі иммуноглобулин М түзіледі. Аптаның аяғында ғана иммунгоглобулин G-дің синтезіне көшеді (7-сурет).</a:t>
            </a:r>
            <a:endParaRPr/>
          </a:p>
          <a:p>
            <a:pPr marL="342900">
              <a:lnSpc>
                <a:spcPct val="80000"/>
              </a:lnSpc>
              <a:buFont typeface="Arial"/>
              <a:buChar char="•"/>
            </a:pPr>
            <a:r>
              <a:rPr lang="en-US" sz="1800">
                <a:solidFill>
                  <a:schemeClr val="dk1"/>
                </a:solidFill>
                <a:latin typeface="Arial"/>
                <a:ea typeface="Arial"/>
                <a:cs typeface="Arial"/>
                <a:sym typeface="Arial"/>
              </a:rPr>
              <a:t>Иммуноглобулин М қан сарысуында-0,4-2,2 г/л. Иммуноглобулин М молекуласы ірі, бес мономерден құрылған, 10 белсенді орталығы бар, бірден бес антигенді байланыстырып организмнен шығарып жібереді. IgМ организмге антиген түспесе де болатын табиғи антиденелерге жатады. Плацентадан өте алмайды. Нәрестелерде тек жұқпаға қарсы пайда болады. IgМ антигенге қарсы фагоциттерді белсендіреді.</a:t>
            </a:r>
            <a:endParaRPr/>
          </a:p>
        </p:txBody>
      </p:sp>
      <p:pic>
        <p:nvPicPr>
          <p:cNvPr id="90" name="Google Shape;90;p12" descr="Картинки по запросу иммуноглобулин м"/>
          <p:cNvPicPr preferRelativeResize="0"/>
          <p:nvPr/>
        </p:nvPicPr>
        <p:blipFill rotWithShape="1">
          <a:blip r:embed="rId5">
            <a:alphaModFix/>
          </a:blip>
          <a:srcRect/>
          <a:stretch/>
        </p:blipFill>
        <p:spPr>
          <a:xfrm>
            <a:off x="1905000" y="5105400"/>
            <a:ext cx="4038600" cy="1752600"/>
          </a:xfrm>
          <a:prstGeom prst="rect">
            <a:avLst/>
          </a:prstGeom>
          <a:noFill/>
          <a:ln>
            <a:noFill/>
          </a:ln>
        </p:spPr>
      </p:pic>
    </p:spTree>
    <p:extLst>
      <p:ext uri="{BB962C8B-B14F-4D97-AF65-F5344CB8AC3E}">
        <p14:creationId xmlns:p14="http://schemas.microsoft.com/office/powerpoint/2010/main" val="366399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3" descr="Картинки по запросу фон для презентации"/>
          <p:cNvPicPr preferRelativeResize="0"/>
          <p:nvPr/>
        </p:nvPicPr>
        <p:blipFill rotWithShape="1">
          <a:blip r:embed="rId3">
            <a:alphaModFix/>
          </a:blip>
          <a:srcRect/>
          <a:stretch/>
        </p:blipFill>
        <p:spPr>
          <a:xfrm>
            <a:off x="1524000" y="0"/>
            <a:ext cx="9144000" cy="6888162"/>
          </a:xfrm>
          <a:prstGeom prst="rect">
            <a:avLst/>
          </a:prstGeom>
          <a:noFill/>
          <a:ln>
            <a:noFill/>
          </a:ln>
        </p:spPr>
      </p:pic>
      <p:sp>
        <p:nvSpPr>
          <p:cNvPr id="96" name="Google Shape;96;p13"/>
          <p:cNvSpPr txBox="1">
            <a:spLocks noGrp="1"/>
          </p:cNvSpPr>
          <p:nvPr>
            <p:ph type="title"/>
          </p:nvPr>
        </p:nvSpPr>
        <p:spPr>
          <a:xfrm>
            <a:off x="1981200" y="152400"/>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2"/>
              </a:buClr>
              <a:buSzPts val="4400"/>
            </a:pPr>
            <a:r>
              <a:rPr lang="en-US" sz="4400" b="1">
                <a:solidFill>
                  <a:schemeClr val="dk2"/>
                </a:solidFill>
                <a:latin typeface="Arial"/>
                <a:ea typeface="Arial"/>
                <a:cs typeface="Arial"/>
                <a:sym typeface="Arial"/>
              </a:rPr>
              <a:t>Иммуноглобулин G</a:t>
            </a:r>
            <a:endParaRPr/>
          </a:p>
        </p:txBody>
      </p:sp>
      <p:sp>
        <p:nvSpPr>
          <p:cNvPr id="97" name="Google Shape;97;p13"/>
          <p:cNvSpPr txBox="1">
            <a:spLocks noGrp="1"/>
          </p:cNvSpPr>
          <p:nvPr>
            <p:ph type="body" idx="1"/>
          </p:nvPr>
        </p:nvSpPr>
        <p:spPr>
          <a:xfrm>
            <a:off x="2209800" y="1219200"/>
            <a:ext cx="8229600" cy="3581400"/>
          </a:xfrm>
          <a:prstGeom prst="rect">
            <a:avLst/>
          </a:prstGeom>
          <a:noFill/>
          <a:ln>
            <a:noFill/>
          </a:ln>
        </p:spPr>
        <p:txBody>
          <a:bodyPr spcFirstLastPara="1" vert="horz" wrap="square" lIns="91425" tIns="45700" rIns="91425" bIns="45700" rtlCol="0" anchor="t" anchorCtr="0">
            <a:noAutofit/>
          </a:bodyPr>
          <a:lstStyle/>
          <a:p>
            <a:pPr marL="342900">
              <a:lnSpc>
                <a:spcPct val="80000"/>
              </a:lnSpc>
              <a:spcBef>
                <a:spcPts val="0"/>
              </a:spcBef>
              <a:buFont typeface="Arial"/>
              <a:buChar char="•"/>
            </a:pPr>
            <a:r>
              <a:rPr lang="en-US" sz="1800">
                <a:solidFill>
                  <a:schemeClr val="dk1"/>
                </a:solidFill>
                <a:latin typeface="Arial"/>
                <a:ea typeface="Arial"/>
                <a:cs typeface="Arial"/>
                <a:sym typeface="Arial"/>
              </a:rPr>
              <a:t>Қан сарысуында барлық иммуногло­булин­дердің   , молекулалық салмағы 150 мың Дальтон, ол плацентаға кіре алады. Иммуноглобулин G 23 тәулік бойы, ұзақ өмір сүреді. Адамдарда иммуноглобуллин G-дің 4 түрі бар:   (ауыр тізбектің айырмашы­лы­ғымен).</a:t>
            </a:r>
            <a:endParaRPr/>
          </a:p>
          <a:p>
            <a:pPr marL="342900">
              <a:lnSpc>
                <a:spcPct val="80000"/>
              </a:lnSpc>
              <a:buFont typeface="Arial"/>
              <a:buChar char="•"/>
            </a:pPr>
            <a:r>
              <a:rPr lang="en-US" sz="1800">
                <a:solidFill>
                  <a:schemeClr val="dk1"/>
                </a:solidFill>
                <a:latin typeface="Arial"/>
                <a:ea typeface="Arial"/>
                <a:cs typeface="Arial"/>
                <a:sym typeface="Arial"/>
              </a:rPr>
              <a:t>IgG қан сарысуында 7-18 г/л. Екіншілік иммунитет жауабында тек IgG анықталады. Негізгі функциясы: комплементті белсендіреді (G1, G2, G3 ); фагоцитозды күшейтеді: бактериялардың полисахаридтік антигеніне қарсы кеш өнетін антиденелер (G1, G2); токсиндерді бейтараптайды, фагоциттерді опсонизация арқылы белсендіреді. Комплементпен тек G4 байланыспайды. Иммуноглобулин G тимустәуелді болғандықтан Т-лимфоциттердің қатысуымен ғана синтезделеді. Сондықтан сәулелену және иммунды депрессанттар олардың синтезін басады.</a:t>
            </a:r>
            <a:endParaRPr/>
          </a:p>
          <a:p>
            <a:pPr marL="342900">
              <a:lnSpc>
                <a:spcPct val="80000"/>
              </a:lnSpc>
              <a:buFont typeface="Arial"/>
              <a:buChar char="•"/>
            </a:pPr>
            <a:r>
              <a:rPr lang="en-US" sz="1800">
                <a:solidFill>
                  <a:schemeClr val="dk1"/>
                </a:solidFill>
                <a:latin typeface="Arial"/>
                <a:ea typeface="Arial"/>
                <a:cs typeface="Arial"/>
                <a:sym typeface="Arial"/>
              </a:rPr>
              <a:t>Иммуноглобулин G-ның максималды өнімі антигенді арасы 30 күн өткенде қайтадан еккенде ғана дамып, иммундық толық жауап және иммунологиялық естелік пайда болады.</a:t>
            </a:r>
            <a:endParaRPr/>
          </a:p>
        </p:txBody>
      </p:sp>
      <p:pic>
        <p:nvPicPr>
          <p:cNvPr id="98" name="Google Shape;98;p13" descr="Картинки по запросу иммуноглобулин g"/>
          <p:cNvPicPr preferRelativeResize="0"/>
          <p:nvPr/>
        </p:nvPicPr>
        <p:blipFill rotWithShape="1">
          <a:blip r:embed="rId4">
            <a:alphaModFix/>
          </a:blip>
          <a:srcRect/>
          <a:stretch/>
        </p:blipFill>
        <p:spPr>
          <a:xfrm>
            <a:off x="6781800" y="4495800"/>
            <a:ext cx="3810000" cy="2362200"/>
          </a:xfrm>
          <a:prstGeom prst="rect">
            <a:avLst/>
          </a:prstGeom>
          <a:noFill/>
          <a:ln>
            <a:noFill/>
          </a:ln>
        </p:spPr>
      </p:pic>
      <p:pic>
        <p:nvPicPr>
          <p:cNvPr id="99" name="Google Shape;99;p13" descr="Картинки по запросу иммуноглобулин g"/>
          <p:cNvPicPr preferRelativeResize="0"/>
          <p:nvPr/>
        </p:nvPicPr>
        <p:blipFill rotWithShape="1">
          <a:blip r:embed="rId5">
            <a:alphaModFix/>
          </a:blip>
          <a:srcRect/>
          <a:stretch/>
        </p:blipFill>
        <p:spPr>
          <a:xfrm>
            <a:off x="2362200" y="4724400"/>
            <a:ext cx="4038600" cy="2133600"/>
          </a:xfrm>
          <a:prstGeom prst="rect">
            <a:avLst/>
          </a:prstGeom>
          <a:noFill/>
          <a:ln>
            <a:noFill/>
          </a:ln>
        </p:spPr>
      </p:pic>
    </p:spTree>
    <p:extLst>
      <p:ext uri="{BB962C8B-B14F-4D97-AF65-F5344CB8AC3E}">
        <p14:creationId xmlns:p14="http://schemas.microsoft.com/office/powerpoint/2010/main" val="148230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5" name="Google Shape;105;p14"/>
          <p:cNvSpPr txBox="1">
            <a:spLocks noGrp="1"/>
          </p:cNvSpPr>
          <p:nvPr>
            <p:ph type="title"/>
          </p:nvPr>
        </p:nvSpPr>
        <p:spPr>
          <a:xfrm>
            <a:off x="2133600" y="0"/>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2"/>
              </a:buClr>
              <a:buSzPts val="4400"/>
            </a:pPr>
            <a:r>
              <a:rPr lang="en-US" sz="4400" b="1">
                <a:solidFill>
                  <a:schemeClr val="dk2"/>
                </a:solidFill>
                <a:latin typeface="Arial"/>
                <a:ea typeface="Arial"/>
                <a:cs typeface="Arial"/>
                <a:sym typeface="Arial"/>
              </a:rPr>
              <a:t>Иммуноглобулин Е</a:t>
            </a:r>
            <a:endParaRPr/>
          </a:p>
        </p:txBody>
      </p:sp>
      <p:sp>
        <p:nvSpPr>
          <p:cNvPr id="106" name="Google Shape;106;p14"/>
          <p:cNvSpPr txBox="1">
            <a:spLocks noGrp="1"/>
          </p:cNvSpPr>
          <p:nvPr>
            <p:ph type="body" idx="1"/>
          </p:nvPr>
        </p:nvSpPr>
        <p:spPr>
          <a:xfrm>
            <a:off x="1828800" y="838200"/>
            <a:ext cx="8763000" cy="6019800"/>
          </a:xfrm>
          <a:prstGeom prst="rect">
            <a:avLst/>
          </a:prstGeom>
          <a:noFill/>
          <a:ln>
            <a:noFill/>
          </a:ln>
        </p:spPr>
        <p:txBody>
          <a:bodyPr spcFirstLastPara="1" vert="horz" wrap="square" lIns="91425" tIns="45700" rIns="91425" bIns="45700" rtlCol="0" anchor="t" anchorCtr="0">
            <a:noAutofit/>
          </a:bodyPr>
          <a:lstStyle/>
          <a:p>
            <a:pPr marL="342900">
              <a:lnSpc>
                <a:spcPct val="80000"/>
              </a:lnSpc>
              <a:spcBef>
                <a:spcPts val="0"/>
              </a:spcBef>
              <a:buFont typeface="Arial"/>
              <a:buChar char="•"/>
            </a:pPr>
            <a:r>
              <a:rPr lang="en-US" sz="1800" b="1">
                <a:solidFill>
                  <a:schemeClr val="dk1"/>
                </a:solidFill>
                <a:latin typeface="Arial"/>
                <a:ea typeface="Arial"/>
                <a:cs typeface="Arial"/>
                <a:sym typeface="Arial"/>
              </a:rPr>
              <a:t>Иммуноглобулин Е</a:t>
            </a:r>
            <a:r>
              <a:rPr lang="en-US" sz="1800">
                <a:solidFill>
                  <a:schemeClr val="dk1"/>
                </a:solidFill>
                <a:latin typeface="Arial"/>
                <a:ea typeface="Arial"/>
                <a:cs typeface="Arial"/>
                <a:sym typeface="Arial"/>
              </a:rPr>
              <a:t>–нің молекуласы 200 000 Дальтон, тінде, шы­рышты қабықтарда, теріде жиналады да, мес, базофил, эозино­фил­дер жасушаларымен бірігіп аллергиялық қабыну береді. Осы жасушаларда дегрануляция жүрiп, антигендердi денеден шығарып жібереді. Иммуноглобулин Е-нің деңгейі қан сарысуында 0,25 мг/л, ал атопиялық ауруларда 10-100 есе көбейеді. Жартылай ыдырауы 2-3 күн.</a:t>
            </a:r>
            <a:endParaRPr/>
          </a:p>
          <a:p>
            <a:pPr marL="342900">
              <a:lnSpc>
                <a:spcPct val="80000"/>
              </a:lnSpc>
              <a:buFont typeface="Arial"/>
              <a:buChar char="•"/>
            </a:pPr>
            <a:r>
              <a:rPr lang="en-US" sz="1800">
                <a:solidFill>
                  <a:schemeClr val="dk1"/>
                </a:solidFill>
                <a:latin typeface="Arial"/>
                <a:ea typeface="Arial"/>
                <a:cs typeface="Arial"/>
                <a:sym typeface="Arial"/>
              </a:rPr>
              <a:t>Иммуноглобулин Е-нің өнімінің тұқым қуалаушылыққа байланысы бар. Аллергиялық ауруларға бейімділігі бар кісілерде IgЕ-нің деңгейі жоғары. Нәрестелерде IgЕ орта жастағы кісілердің көрсеткіштерінің 10 пайызындай ғана. Иммуноглобулин Е комплементпен байланыспайды, плацента арқылы өтпейді, ұлпа базофилдерімен және басқа «қабыну дамытатын» жасушалардың Ғс-рецепторларымен өте тез және берік байланысады. IgЕ мен қосылған антиген базофиль жасушаларының үстіне орналасып, олардың дегрануяциясын дамытып, биологиялық белсенді заттар жасушааралық кеңістікке төгіліп, аллергиялық қабыну пайда болады. Иммуноглобулин Е шырышты қабықтағы антигендерді байланыстыруға қатысады.</a:t>
            </a:r>
            <a:endParaRPr/>
          </a:p>
          <a:p>
            <a:pPr marL="342900">
              <a:lnSpc>
                <a:spcPct val="80000"/>
              </a:lnSpc>
              <a:buFont typeface="Arial"/>
              <a:buChar char="•"/>
            </a:pPr>
            <a:r>
              <a:rPr lang="en-US" sz="1800">
                <a:solidFill>
                  <a:schemeClr val="dk1"/>
                </a:solidFill>
                <a:latin typeface="Arial"/>
                <a:ea typeface="Arial"/>
                <a:cs typeface="Arial"/>
                <a:sym typeface="Arial"/>
              </a:rPr>
              <a:t>Иммуноглобулин Е-ні көк бауырдың, бадамша бездің, тыныс алу және асқорыту жолдарының плазмалық жасушалары өндіреді. Ұрық IgЕ–ні ерте шығарады. Иммуноглобулин Е гельминттерден қорғануға қатысады.</a:t>
            </a:r>
            <a:endParaRPr/>
          </a:p>
          <a:p>
            <a:pPr marL="342900">
              <a:lnSpc>
                <a:spcPct val="80000"/>
              </a:lnSpc>
              <a:buFont typeface="Arial"/>
              <a:buChar char="•"/>
            </a:pPr>
            <a:r>
              <a:rPr lang="en-US" sz="1800">
                <a:solidFill>
                  <a:schemeClr val="dk1"/>
                </a:solidFill>
                <a:latin typeface="Arial"/>
                <a:ea typeface="Arial"/>
                <a:cs typeface="Arial"/>
                <a:sym typeface="Arial"/>
              </a:rPr>
              <a:t>Шырышты қабықтағы IgА-ның қорғанысын бұзған патогендерді ұлпа базофильдерінің үстіндегі арнайы IgЕ байланыстырып, биологиялық белсенді заттарын шығарып, қабыну кезінде хемотаксиспен сол жерге басқа қорғаныс факторларын (жасушалық, гуморальдық, IgG, комплемент, нейтрофильдер, эозинофилдер, т.б.) жинауы, келесі қорғаныс кезеңі болып саналады.</a:t>
            </a:r>
            <a:endParaRPr/>
          </a:p>
        </p:txBody>
      </p:sp>
    </p:spTree>
    <p:extLst>
      <p:ext uri="{BB962C8B-B14F-4D97-AF65-F5344CB8AC3E}">
        <p14:creationId xmlns:p14="http://schemas.microsoft.com/office/powerpoint/2010/main" val="2933695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5" descr="Картинки по запросу фон для презентации"/>
          <p:cNvPicPr preferRelativeResize="0"/>
          <p:nvPr/>
        </p:nvPicPr>
        <p:blipFill rotWithShape="1">
          <a:blip r:embed="rId3">
            <a:alphaModFix/>
          </a:blip>
          <a:srcRect/>
          <a:stretch/>
        </p:blipFill>
        <p:spPr>
          <a:xfrm>
            <a:off x="1524000" y="0"/>
            <a:ext cx="9144000" cy="6888162"/>
          </a:xfrm>
          <a:prstGeom prst="rect">
            <a:avLst/>
          </a:prstGeom>
          <a:noFill/>
          <a:ln>
            <a:noFill/>
          </a:ln>
        </p:spPr>
      </p:pic>
      <p:pic>
        <p:nvPicPr>
          <p:cNvPr id="112" name="Google Shape;112;p15" descr="Картинки по запросу immunoglobulin e"/>
          <p:cNvPicPr preferRelativeResize="0"/>
          <p:nvPr/>
        </p:nvPicPr>
        <p:blipFill rotWithShape="1">
          <a:blip r:embed="rId4">
            <a:alphaModFix/>
          </a:blip>
          <a:srcRect/>
          <a:stretch/>
        </p:blipFill>
        <p:spPr>
          <a:xfrm>
            <a:off x="6477001" y="0"/>
            <a:ext cx="4048125" cy="3581400"/>
          </a:xfrm>
          <a:prstGeom prst="rect">
            <a:avLst/>
          </a:prstGeom>
          <a:noFill/>
          <a:ln>
            <a:noFill/>
          </a:ln>
        </p:spPr>
      </p:pic>
      <p:pic>
        <p:nvPicPr>
          <p:cNvPr id="113" name="Google Shape;113;p15" descr="Картинки по запросу immunoglobulin e"/>
          <p:cNvPicPr preferRelativeResize="0"/>
          <p:nvPr/>
        </p:nvPicPr>
        <p:blipFill rotWithShape="1">
          <a:blip r:embed="rId5">
            <a:alphaModFix/>
          </a:blip>
          <a:srcRect/>
          <a:stretch/>
        </p:blipFill>
        <p:spPr>
          <a:xfrm>
            <a:off x="1752600" y="304800"/>
            <a:ext cx="4800600" cy="6096000"/>
          </a:xfrm>
          <a:prstGeom prst="rect">
            <a:avLst/>
          </a:prstGeom>
          <a:noFill/>
          <a:ln>
            <a:noFill/>
          </a:ln>
        </p:spPr>
      </p:pic>
    </p:spTree>
    <p:extLst>
      <p:ext uri="{BB962C8B-B14F-4D97-AF65-F5344CB8AC3E}">
        <p14:creationId xmlns:p14="http://schemas.microsoft.com/office/powerpoint/2010/main" val="36304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19" name="Google Shape;119;p16"/>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2"/>
              </a:buClr>
              <a:buSzPts val="4400"/>
            </a:pPr>
            <a:r>
              <a:rPr lang="en-US" sz="4400" b="1">
                <a:solidFill>
                  <a:schemeClr val="dk2"/>
                </a:solidFill>
                <a:latin typeface="Arial"/>
                <a:ea typeface="Arial"/>
                <a:cs typeface="Arial"/>
                <a:sym typeface="Arial"/>
              </a:rPr>
              <a:t>Иммуноглобулин Д</a:t>
            </a:r>
            <a:endParaRPr/>
          </a:p>
        </p:txBody>
      </p:sp>
      <p:sp>
        <p:nvSpPr>
          <p:cNvPr id="120" name="Google Shape;120;p16"/>
          <p:cNvSpPr txBox="1">
            <a:spLocks noGrp="1"/>
          </p:cNvSpPr>
          <p:nvPr>
            <p:ph type="body" idx="1"/>
          </p:nvPr>
        </p:nvSpPr>
        <p:spPr>
          <a:xfrm>
            <a:off x="1981200" y="1600200"/>
            <a:ext cx="8229600" cy="1828800"/>
          </a:xfrm>
          <a:prstGeom prst="rect">
            <a:avLst/>
          </a:prstGeom>
          <a:noFill/>
          <a:ln>
            <a:noFill/>
          </a:ln>
        </p:spPr>
        <p:txBody>
          <a:bodyPr spcFirstLastPara="1" vert="horz" wrap="square" lIns="91425" tIns="45700" rIns="91425" bIns="45700" rtlCol="0" anchor="t" anchorCtr="0">
            <a:noAutofit/>
          </a:bodyPr>
          <a:lstStyle/>
          <a:p>
            <a:pPr marL="342900">
              <a:lnSpc>
                <a:spcPct val="80000"/>
              </a:lnSpc>
              <a:spcBef>
                <a:spcPts val="0"/>
              </a:spcBef>
              <a:buSzPts val="2800"/>
              <a:buFont typeface="Arial"/>
              <a:buChar char="•"/>
            </a:pPr>
            <a:r>
              <a:rPr lang="en-US" sz="2800" b="1">
                <a:solidFill>
                  <a:schemeClr val="dk1"/>
                </a:solidFill>
                <a:latin typeface="Arial"/>
                <a:ea typeface="Arial"/>
                <a:cs typeface="Arial"/>
                <a:sym typeface="Arial"/>
              </a:rPr>
              <a:t>Иммуноглобулин Д</a:t>
            </a:r>
            <a:r>
              <a:rPr lang="en-US" sz="2800">
                <a:solidFill>
                  <a:schemeClr val="dk1"/>
                </a:solidFill>
                <a:latin typeface="Arial"/>
                <a:ea typeface="Arial"/>
                <a:cs typeface="Arial"/>
                <a:sym typeface="Arial"/>
              </a:rPr>
              <a:t> молекуласы 180000 Дальтон, жартылай ыдырауы 3 тәулік, жақсы тексерілмеген, тек қана В жасушалардың антиген танитын рецепторы ретінде жүруі белгілі. </a:t>
            </a:r>
            <a:endParaRPr/>
          </a:p>
        </p:txBody>
      </p:sp>
      <p:pic>
        <p:nvPicPr>
          <p:cNvPr id="121" name="Google Shape;121;p16" descr="Картинки по запросу иммуноглобулин д"/>
          <p:cNvPicPr preferRelativeResize="0"/>
          <p:nvPr/>
        </p:nvPicPr>
        <p:blipFill rotWithShape="1">
          <a:blip r:embed="rId4">
            <a:alphaModFix/>
          </a:blip>
          <a:srcRect/>
          <a:stretch/>
        </p:blipFill>
        <p:spPr>
          <a:xfrm>
            <a:off x="2057400" y="3505200"/>
            <a:ext cx="8229600" cy="2819400"/>
          </a:xfrm>
          <a:prstGeom prst="rect">
            <a:avLst/>
          </a:prstGeom>
          <a:noFill/>
          <a:ln>
            <a:noFill/>
          </a:ln>
        </p:spPr>
      </p:pic>
    </p:spTree>
    <p:extLst>
      <p:ext uri="{BB962C8B-B14F-4D97-AF65-F5344CB8AC3E}">
        <p14:creationId xmlns:p14="http://schemas.microsoft.com/office/powerpoint/2010/main" val="803876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7" descr="Картинки по запросу фон для презентации"/>
          <p:cNvPicPr preferRelativeResize="0"/>
          <p:nvPr/>
        </p:nvPicPr>
        <p:blipFill rotWithShape="1">
          <a:blip r:embed="rId3">
            <a:alphaModFix/>
          </a:blip>
          <a:srcRect/>
          <a:stretch/>
        </p:blipFill>
        <p:spPr>
          <a:xfrm>
            <a:off x="1524000" y="0"/>
            <a:ext cx="9144000" cy="6888162"/>
          </a:xfrm>
          <a:prstGeom prst="rect">
            <a:avLst/>
          </a:prstGeom>
          <a:noFill/>
          <a:ln>
            <a:noFill/>
          </a:ln>
        </p:spPr>
      </p:pic>
      <p:sp>
        <p:nvSpPr>
          <p:cNvPr id="127" name="Google Shape;127;p17"/>
          <p:cNvSpPr txBox="1">
            <a:spLocks noGrp="1"/>
          </p:cNvSpPr>
          <p:nvPr>
            <p:ph type="title"/>
          </p:nvPr>
        </p:nvSpPr>
        <p:spPr>
          <a:xfrm>
            <a:off x="2057400" y="76200"/>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2"/>
              </a:buClr>
              <a:buSzPts val="4400"/>
            </a:pPr>
            <a:r>
              <a:rPr lang="en-US" sz="4400" b="1">
                <a:solidFill>
                  <a:schemeClr val="dk2"/>
                </a:solidFill>
                <a:latin typeface="Arial"/>
                <a:ea typeface="Arial"/>
                <a:cs typeface="Arial"/>
                <a:sym typeface="Arial"/>
              </a:rPr>
              <a:t>Иммуноглобулин А</a:t>
            </a:r>
            <a:endParaRPr/>
          </a:p>
        </p:txBody>
      </p:sp>
      <p:sp>
        <p:nvSpPr>
          <p:cNvPr id="128" name="Google Shape;128;p17"/>
          <p:cNvSpPr txBox="1">
            <a:spLocks noGrp="1"/>
          </p:cNvSpPr>
          <p:nvPr>
            <p:ph type="body" idx="1"/>
          </p:nvPr>
        </p:nvSpPr>
        <p:spPr>
          <a:xfrm>
            <a:off x="1524000" y="990600"/>
            <a:ext cx="9144000" cy="3886200"/>
          </a:xfrm>
          <a:prstGeom prst="rect">
            <a:avLst/>
          </a:prstGeom>
          <a:noFill/>
          <a:ln>
            <a:noFill/>
          </a:ln>
        </p:spPr>
        <p:txBody>
          <a:bodyPr spcFirstLastPara="1" vert="horz" wrap="square" lIns="91425" tIns="45700" rIns="91425" bIns="45700" rtlCol="0" anchor="t" anchorCtr="0">
            <a:noAutofit/>
          </a:bodyPr>
          <a:lstStyle/>
          <a:p>
            <a:pPr marL="342900">
              <a:lnSpc>
                <a:spcPct val="80000"/>
              </a:lnSpc>
              <a:spcBef>
                <a:spcPts val="0"/>
              </a:spcBef>
              <a:buSzPts val="1600"/>
              <a:buFont typeface="Arial"/>
              <a:buChar char="•"/>
            </a:pPr>
            <a:r>
              <a:rPr lang="en-US" sz="1600" b="1">
                <a:solidFill>
                  <a:schemeClr val="dk1"/>
                </a:solidFill>
                <a:latin typeface="Arial"/>
                <a:ea typeface="Arial"/>
                <a:cs typeface="Arial"/>
                <a:sym typeface="Arial"/>
              </a:rPr>
              <a:t>Иммуноглобулин А</a:t>
            </a:r>
            <a:r>
              <a:rPr lang="en-US" sz="1600">
                <a:solidFill>
                  <a:schemeClr val="dk1"/>
                </a:solidFill>
                <a:latin typeface="Arial"/>
                <a:ea typeface="Arial"/>
                <a:cs typeface="Arial"/>
                <a:sym typeface="Arial"/>
              </a:rPr>
              <a:t>–ның сарысулық және секреторлық түрлері бар. Сарысудағы деңгейі 0,8-3,7 г/л. Қан айналымындағы микробтарды және токсиндерді бейтараптайды. Сарысу IgA – комплементті альтернативтік жолмен белсендіре алады. Кейбір микробтар өндіретін протеаза ферменті IgA-нын белсенділігін жояды (мыс. гонококктер).</a:t>
            </a:r>
            <a:endParaRPr/>
          </a:p>
          <a:p>
            <a:pPr marL="342900">
              <a:lnSpc>
                <a:spcPct val="80000"/>
              </a:lnSpc>
              <a:spcBef>
                <a:spcPts val="320"/>
              </a:spcBef>
              <a:buSzPts val="1600"/>
              <a:buFont typeface="Arial"/>
              <a:buChar char="•"/>
            </a:pPr>
            <a:r>
              <a:rPr lang="en-US" sz="1600">
                <a:solidFill>
                  <a:schemeClr val="dk1"/>
                </a:solidFill>
                <a:latin typeface="Arial"/>
                <a:ea typeface="Arial"/>
                <a:cs typeface="Arial"/>
                <a:sym typeface="Arial"/>
              </a:rPr>
              <a:t>Секреторлық IgA шырышты қабықтың эпителиальдық жасушаларының синтезінен шығады, оның қосымша (S) компоненті бар. Осы компонент IgA эпителий жасушаларынан өткенде қосылады да, IgA-ның протеолиздік ферменттерге тұрақтылығын береді. Секреторлық IgA шырышты қабықта сақталып, бактериалық токсиндерді бейтараптайды, вирустарды шектейді, фагоцитозды белсендіреді. Сөйтіп, жұқпаға жергілікті қорғанысты қамтамасыз етеді.</a:t>
            </a:r>
            <a:endParaRPr/>
          </a:p>
          <a:p>
            <a:pPr marL="342900">
              <a:lnSpc>
                <a:spcPct val="80000"/>
              </a:lnSpc>
              <a:spcBef>
                <a:spcPts val="320"/>
              </a:spcBef>
              <a:buSzPts val="1600"/>
              <a:buFont typeface="Arial"/>
              <a:buChar char="•"/>
            </a:pPr>
            <a:r>
              <a:rPr lang="en-US" sz="1600">
                <a:solidFill>
                  <a:schemeClr val="dk1"/>
                </a:solidFill>
                <a:latin typeface="Arial"/>
                <a:ea typeface="Arial"/>
                <a:cs typeface="Arial"/>
                <a:sym typeface="Arial"/>
              </a:rPr>
              <a:t>Секреторлық IgA түкірікте, көз жасында, азқазан-ішек секретінде, өтте, қынап секретінде, амниондық сұйықта, өкпе, бронх, зәр-жыныс жолдарында бар. Нәресте IgA-ны ана сүтінен, уыз сүтінен алады. Ана сүтімен түскен IgA ішекті грамтеріс микробтардың (ішек таяқшаларының) орналасуынан қорғайды. Ішекті грамон, микробтары орналасды да, ішек жұқпаларына антагонистік рөл атқарады. IgA микроорганизмдермен байланысып, оларды шырышты қабыққа тұрақтатып орналастырмайды.</a:t>
            </a:r>
            <a:endParaRPr/>
          </a:p>
          <a:p>
            <a:pPr marL="342900">
              <a:lnSpc>
                <a:spcPct val="80000"/>
              </a:lnSpc>
              <a:spcBef>
                <a:spcPts val="320"/>
              </a:spcBef>
              <a:buSzPts val="1600"/>
              <a:buFont typeface="Arial"/>
              <a:buChar char="•"/>
            </a:pPr>
            <a:r>
              <a:rPr lang="en-US" sz="1600">
                <a:solidFill>
                  <a:schemeClr val="dk1"/>
                </a:solidFill>
                <a:latin typeface="Arial"/>
                <a:ea typeface="Arial"/>
                <a:cs typeface="Arial"/>
                <a:sym typeface="Arial"/>
              </a:rPr>
              <a:t>IgA тимустәуелді иммуноглобулин, сондықтан нәрестенің өмірінің бастапқы кезінде өз бетімен пайда болмайды.</a:t>
            </a:r>
            <a:endParaRPr/>
          </a:p>
        </p:txBody>
      </p:sp>
      <p:pic>
        <p:nvPicPr>
          <p:cNvPr id="129" name="Google Shape;129;p17" descr="Картинки по запросу immunoglobulin a"/>
          <p:cNvPicPr preferRelativeResize="0"/>
          <p:nvPr/>
        </p:nvPicPr>
        <p:blipFill rotWithShape="1">
          <a:blip r:embed="rId4">
            <a:alphaModFix/>
          </a:blip>
          <a:srcRect/>
          <a:stretch/>
        </p:blipFill>
        <p:spPr>
          <a:xfrm>
            <a:off x="1905000" y="4876800"/>
            <a:ext cx="5791200" cy="1751012"/>
          </a:xfrm>
          <a:prstGeom prst="rect">
            <a:avLst/>
          </a:prstGeom>
          <a:noFill/>
          <a:ln>
            <a:noFill/>
          </a:ln>
        </p:spPr>
      </p:pic>
    </p:spTree>
    <p:extLst>
      <p:ext uri="{BB962C8B-B14F-4D97-AF65-F5344CB8AC3E}">
        <p14:creationId xmlns:p14="http://schemas.microsoft.com/office/powerpoint/2010/main" val="774294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4931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276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18"/>
            <a:ext cx="104481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731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481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591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393"/>
          <a:stretch/>
        </p:blipFill>
        <p:spPr bwMode="auto">
          <a:xfrm>
            <a:off x="-1" y="0"/>
            <a:ext cx="104931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83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dirty="0" err="1" smtClean="0">
                <a:latin typeface="Times New Roman" pitchFamily="18" charset="0"/>
                <a:cs typeface="Times New Roman" pitchFamily="18" charset="0"/>
              </a:rPr>
              <a:t>Жоспар</a:t>
            </a:r>
            <a:r>
              <a:rPr lang="kk-KZ" sz="4000" dirty="0">
                <a:latin typeface="Times New Roman" pitchFamily="18" charset="0"/>
                <a:cs typeface="Times New Roman" pitchFamily="18" charset="0"/>
              </a:rPr>
              <a:t>:</a:t>
            </a:r>
            <a:endParaRPr lang="ru-RU" sz="4000" dirty="0">
              <a:latin typeface="Times New Roman" pitchFamily="18" charset="0"/>
              <a:cs typeface="Times New Roman" pitchFamily="18" charset="0"/>
            </a:endParaRPr>
          </a:p>
        </p:txBody>
      </p:sp>
      <p:sp>
        <p:nvSpPr>
          <p:cNvPr id="3" name="Объект 2"/>
          <p:cNvSpPr>
            <a:spLocks noGrp="1"/>
          </p:cNvSpPr>
          <p:nvPr>
            <p:ph idx="1"/>
          </p:nvPr>
        </p:nvSpPr>
        <p:spPr>
          <a:xfrm>
            <a:off x="680321" y="2068643"/>
            <a:ext cx="9613861" cy="3867546"/>
          </a:xfrm>
        </p:spPr>
        <p:txBody>
          <a:bodyPr>
            <a:normAutofit/>
          </a:bodyPr>
          <a:lstStyle/>
          <a:p>
            <a:r>
              <a:rPr lang="kk-KZ" sz="2800" b="1" dirty="0" smtClean="0">
                <a:latin typeface="Times New Roman" pitchFamily="18" charset="0"/>
                <a:cs typeface="Times New Roman" pitchFamily="18" charset="0"/>
              </a:rPr>
              <a:t>Кіріспе</a:t>
            </a:r>
          </a:p>
          <a:p>
            <a:r>
              <a:rPr lang="kk-KZ" sz="2800" b="1" dirty="0" smtClean="0">
                <a:latin typeface="Times New Roman" pitchFamily="18" charset="0"/>
                <a:cs typeface="Times New Roman" pitchFamily="18" charset="0"/>
              </a:rPr>
              <a:t>Негізгі бөлім </a:t>
            </a:r>
            <a:r>
              <a:rPr lang="kk-KZ" sz="2800" i="1" dirty="0">
                <a:latin typeface="Times New Roman" pitchFamily="18" charset="0"/>
                <a:cs typeface="Times New Roman" pitchFamily="18" charset="0"/>
              </a:rPr>
              <a:t/>
            </a:r>
            <a:br>
              <a:rPr lang="kk-KZ" sz="2800" i="1" dirty="0">
                <a:latin typeface="Times New Roman" pitchFamily="18" charset="0"/>
                <a:cs typeface="Times New Roman" pitchFamily="18" charset="0"/>
              </a:rPr>
            </a:br>
            <a:r>
              <a:rPr lang="kk-KZ" sz="2800" i="1" dirty="0" smtClean="0">
                <a:latin typeface="Times New Roman" pitchFamily="18" charset="0"/>
                <a:cs typeface="Times New Roman" pitchFamily="18" charset="0"/>
              </a:rPr>
              <a:t>Иммунолглобулиндер</a:t>
            </a:r>
            <a:r>
              <a:rPr lang="" sz="2800" i="1" dirty="0" smtClean="0">
                <a:latin typeface="Times New Roman" pitchFamily="18" charset="0"/>
                <a:cs typeface="Times New Roman" pitchFamily="18" charset="0"/>
              </a:rPr>
              <a:t> және оның түрлері</a:t>
            </a:r>
          </a:p>
          <a:p>
            <a:r>
              <a:rPr lang="" sz="2800" i="1" dirty="0" smtClean="0">
                <a:latin typeface="Times New Roman" pitchFamily="18" charset="0"/>
                <a:cs typeface="Times New Roman" pitchFamily="18" charset="0"/>
              </a:rPr>
              <a:t>Иммуноглобулиндердің қасиеті</a:t>
            </a:r>
          </a:p>
          <a:p>
            <a:r>
              <a:rPr lang="" sz="2800" i="1" dirty="0" smtClean="0">
                <a:latin typeface="Times New Roman" pitchFamily="18" charset="0"/>
                <a:cs typeface="Times New Roman" pitchFamily="18" charset="0"/>
              </a:rPr>
              <a:t>Имууноглобулиндердің құрылымы</a:t>
            </a:r>
            <a:endParaRPr lang="kk-KZ" sz="2800" i="1" dirty="0" smtClean="0">
              <a:latin typeface="Times New Roman" pitchFamily="18" charset="0"/>
              <a:cs typeface="Times New Roman" pitchFamily="18" charset="0"/>
            </a:endParaRPr>
          </a:p>
          <a:p>
            <a:r>
              <a:rPr lang="kk-KZ" sz="2800" b="1" dirty="0" smtClean="0">
                <a:latin typeface="Times New Roman" pitchFamily="18" charset="0"/>
                <a:cs typeface="Times New Roman" pitchFamily="18" charset="0"/>
              </a:rPr>
              <a:t>Қорытынды</a:t>
            </a:r>
          </a:p>
          <a:p>
            <a:r>
              <a:rPr lang="kk-KZ" sz="2800" b="1" dirty="0" smtClean="0">
                <a:latin typeface="Times New Roman" pitchFamily="18" charset="0"/>
                <a:cs typeface="Times New Roman" pitchFamily="18" charset="0"/>
              </a:rPr>
              <a:t>Пайдаланылған әдебиеттер</a:t>
            </a:r>
            <a:endParaRPr 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466738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631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88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4931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182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481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001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49311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697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5081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51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4781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244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1"/>
            <a:ext cx="1046313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577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sz="4000" dirty="0" smtClean="0">
                <a:latin typeface="Times New Roman" pitchFamily="18" charset="0"/>
                <a:cs typeface="Times New Roman" pitchFamily="18" charset="0"/>
              </a:rPr>
              <a:t>Қорытынды</a:t>
            </a:r>
            <a:endParaRPr lang="ru-RU" sz="4000" dirty="0">
              <a:latin typeface="Times New Roman" pitchFamily="18" charset="0"/>
              <a:cs typeface="Times New Roman" pitchFamily="18" charset="0"/>
            </a:endParaRPr>
          </a:p>
        </p:txBody>
      </p:sp>
      <p:sp>
        <p:nvSpPr>
          <p:cNvPr id="3" name="Объект 2"/>
          <p:cNvSpPr>
            <a:spLocks noGrp="1"/>
          </p:cNvSpPr>
          <p:nvPr>
            <p:ph idx="1"/>
          </p:nvPr>
        </p:nvSpPr>
        <p:spPr>
          <a:xfrm>
            <a:off x="680321" y="2083633"/>
            <a:ext cx="9613861" cy="3852556"/>
          </a:xfrm>
        </p:spPr>
        <p:txBody>
          <a:bodyPr/>
          <a:lstStyle/>
          <a:p>
            <a:r>
              <a:rPr lang="kk-KZ" sz="2800" dirty="0" smtClean="0">
                <a:latin typeface="Times New Roman" pitchFamily="18" charset="0"/>
                <a:cs typeface="Times New Roman" pitchFamily="18" charset="0"/>
              </a:rPr>
              <a:t>Агранулоциттерге лимфоциттер және моноциттер жатады. Олар иммундық жүйеде маңызды роль атқарады.Лимфоциттердің 2 түрі бар : В-лимфоциттер және Т-лимфоциттер. </a:t>
            </a:r>
          </a:p>
          <a:p>
            <a:r>
              <a:rPr lang="kk-KZ" sz="2800" dirty="0" smtClean="0">
                <a:latin typeface="Times New Roman" pitchFamily="18" charset="0"/>
                <a:cs typeface="Times New Roman" pitchFamily="18" charset="0"/>
              </a:rPr>
              <a:t>Организмдегі антиденелердің түрлерін иммуноглобулиндер деп атайды.Иммуноглобулиндердің қызметі ағзаны антигендерден қорғау.</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797625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sz="4000" dirty="0" smtClean="0">
                <a:latin typeface="Times New Roman" pitchFamily="18" charset="0"/>
                <a:cs typeface="Times New Roman" pitchFamily="18" charset="0"/>
              </a:rPr>
              <a:t>Пайланылған әдебиеттер</a:t>
            </a:r>
            <a:endParaRPr lang="ru-RU" sz="4000" dirty="0">
              <a:latin typeface="Times New Roman" pitchFamily="18" charset="0"/>
              <a:cs typeface="Times New Roman" pitchFamily="18" charset="0"/>
            </a:endParaRPr>
          </a:p>
        </p:txBody>
      </p:sp>
      <p:sp>
        <p:nvSpPr>
          <p:cNvPr id="3" name="Объект 2"/>
          <p:cNvSpPr>
            <a:spLocks noGrp="1"/>
          </p:cNvSpPr>
          <p:nvPr>
            <p:ph idx="1"/>
          </p:nvPr>
        </p:nvSpPr>
        <p:spPr/>
        <p:txBody>
          <a:bodyPr/>
          <a:lstStyle/>
          <a:p>
            <a:r>
              <a:rPr lang="en-US" dirty="0" smtClean="0">
                <a:latin typeface="Times New Roman" pitchFamily="18" charset="0"/>
                <a:cs typeface="Times New Roman" pitchFamily="18" charset="0"/>
              </a:rPr>
              <a:t>Stud.kz</a:t>
            </a:r>
          </a:p>
          <a:p>
            <a:r>
              <a:rPr lang="en-US" dirty="0" smtClean="0">
                <a:latin typeface="Times New Roman" pitchFamily="18" charset="0"/>
                <a:cs typeface="Times New Roman" pitchFamily="18" charset="0"/>
              </a:rPr>
              <a:t>Wikipedia</a:t>
            </a:r>
          </a:p>
          <a:p>
            <a:r>
              <a:rPr lang="en-US" dirty="0" err="1" smtClean="0">
                <a:latin typeface="Times New Roman" pitchFamily="18" charset="0"/>
                <a:cs typeface="Times New Roman" pitchFamily="18" charset="0"/>
              </a:rPr>
              <a:t>Kazmed</a:t>
            </a:r>
            <a:r>
              <a:rPr lang="en-US"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сайттарынан</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5669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2" name="Google Shape;42;p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43" name="Google Shape;43;p6"/>
          <p:cNvSpPr txBox="1">
            <a:spLocks noGrp="1"/>
          </p:cNvSpPr>
          <p:nvPr>
            <p:ph type="title"/>
          </p:nvPr>
        </p:nvSpPr>
        <p:spPr>
          <a:xfrm>
            <a:off x="1981200" y="152400"/>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2"/>
              </a:buClr>
              <a:buSzPts val="4400"/>
            </a:pPr>
            <a:r>
              <a:rPr lang="en-US" sz="4400">
                <a:solidFill>
                  <a:schemeClr val="dk2"/>
                </a:solidFill>
                <a:latin typeface="Arial"/>
                <a:ea typeface="Arial"/>
                <a:cs typeface="Arial"/>
                <a:sym typeface="Arial"/>
              </a:rPr>
              <a:t>Кіріспе</a:t>
            </a:r>
            <a:endParaRPr/>
          </a:p>
        </p:txBody>
      </p:sp>
      <p:sp>
        <p:nvSpPr>
          <p:cNvPr id="44" name="Google Shape;44;p6"/>
          <p:cNvSpPr txBox="1">
            <a:spLocks noGrp="1"/>
          </p:cNvSpPr>
          <p:nvPr>
            <p:ph type="body" idx="1"/>
          </p:nvPr>
        </p:nvSpPr>
        <p:spPr>
          <a:xfrm>
            <a:off x="1905000" y="1371600"/>
            <a:ext cx="8229600" cy="2514600"/>
          </a:xfrm>
          <a:prstGeom prst="rect">
            <a:avLst/>
          </a:prstGeom>
          <a:noFill/>
          <a:ln>
            <a:noFill/>
          </a:ln>
        </p:spPr>
        <p:txBody>
          <a:bodyPr spcFirstLastPara="1" vert="horz" wrap="square" lIns="91425" tIns="45700" rIns="91425" bIns="45700" rtlCol="0" anchor="t" anchorCtr="0">
            <a:noAutofit/>
          </a:bodyPr>
          <a:lstStyle/>
          <a:p>
            <a:pPr marL="342900" algn="ctr">
              <a:lnSpc>
                <a:spcPct val="80000"/>
              </a:lnSpc>
              <a:spcBef>
                <a:spcPts val="0"/>
              </a:spcBef>
              <a:buNone/>
            </a:pPr>
            <a:r>
              <a:rPr lang="en-US" sz="1800">
                <a:solidFill>
                  <a:schemeClr val="dk1"/>
                </a:solidFill>
                <a:latin typeface="Arial"/>
                <a:ea typeface="Arial"/>
                <a:cs typeface="Arial"/>
                <a:sym typeface="Arial"/>
              </a:rPr>
              <a:t>   60-70 жылдары В.Портер мен Д.Эдельманның жұмыстарында антидене молекуларының құрылысы мен иммуноглобулиндердің негізгі фрагменттерінің рөлі толық шешілген; антиденелердің белсенді орталығының құрылысы мен орналасуы және әр кластағы иммуноглобулиндердің химиялық құрылысы мен айырмашылықтары көрсетілген үшін В.Портер мен Д.Эдельман 1972 жылы Нобель сыйлығына ие  болған. Бұл аумақтағы жұмыстар 1980 жылдарда да белсенді жетілген: П.Берг, У.Гильберт, Ф.Сегнер жұмыстарында иммуноглобулиндердің түзілуін бақылаушы гендердің құрылымы белгілі болған. Молекулалық  биологияның бұл аймағындағы жетімтігі де Нобель сыйлығына ие</a:t>
            </a:r>
            <a:endParaRPr/>
          </a:p>
        </p:txBody>
      </p:sp>
      <p:pic>
        <p:nvPicPr>
          <p:cNvPr id="45" name="Google Shape;45;p6" descr="Картинки по запросу портер эдельман"/>
          <p:cNvPicPr preferRelativeResize="0"/>
          <p:nvPr/>
        </p:nvPicPr>
        <p:blipFill rotWithShape="1">
          <a:blip r:embed="rId4">
            <a:alphaModFix/>
          </a:blip>
          <a:srcRect/>
          <a:stretch/>
        </p:blipFill>
        <p:spPr>
          <a:xfrm>
            <a:off x="3429000" y="3962400"/>
            <a:ext cx="5867400" cy="2533650"/>
          </a:xfrm>
          <a:prstGeom prst="rect">
            <a:avLst/>
          </a:prstGeom>
          <a:noFill/>
          <a:ln>
            <a:noFill/>
          </a:ln>
        </p:spPr>
      </p:pic>
    </p:spTree>
    <p:extLst>
      <p:ext uri="{BB962C8B-B14F-4D97-AF65-F5344CB8AC3E}">
        <p14:creationId xmlns:p14="http://schemas.microsoft.com/office/powerpoint/2010/main" val="946326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Google Shape;50;p7" descr="Картинки по запросу фон для презентации"/>
          <p:cNvPicPr preferRelativeResize="0"/>
          <p:nvPr/>
        </p:nvPicPr>
        <p:blipFill rotWithShape="1">
          <a:blip r:embed="rId3">
            <a:alphaModFix/>
          </a:blip>
          <a:srcRect/>
          <a:stretch/>
        </p:blipFill>
        <p:spPr>
          <a:xfrm>
            <a:off x="1524000" y="0"/>
            <a:ext cx="9144000" cy="6888162"/>
          </a:xfrm>
          <a:prstGeom prst="rect">
            <a:avLst/>
          </a:prstGeom>
          <a:noFill/>
          <a:ln>
            <a:noFill/>
          </a:ln>
        </p:spPr>
      </p:pic>
      <p:sp>
        <p:nvSpPr>
          <p:cNvPr id="51" name="Google Shape;51;p7"/>
          <p:cNvSpPr txBox="1">
            <a:spLocks noGrp="1"/>
          </p:cNvSpPr>
          <p:nvPr>
            <p:ph type="body" idx="1"/>
          </p:nvPr>
        </p:nvSpPr>
        <p:spPr>
          <a:xfrm>
            <a:off x="1524000" y="533400"/>
            <a:ext cx="8991600" cy="2971800"/>
          </a:xfrm>
          <a:prstGeom prst="rect">
            <a:avLst/>
          </a:prstGeom>
          <a:noFill/>
          <a:ln>
            <a:noFill/>
          </a:ln>
        </p:spPr>
        <p:txBody>
          <a:bodyPr spcFirstLastPara="1" vert="horz" wrap="square" lIns="91425" tIns="45700" rIns="91425" bIns="45700" rtlCol="0" anchor="t" anchorCtr="0">
            <a:noAutofit/>
          </a:bodyPr>
          <a:lstStyle/>
          <a:p>
            <a:pPr marL="342900" algn="ctr">
              <a:lnSpc>
                <a:spcPct val="80000"/>
              </a:lnSpc>
              <a:spcBef>
                <a:spcPts val="0"/>
              </a:spcBef>
              <a:buSzPts val="3200"/>
              <a:buFont typeface="Arial"/>
              <a:buChar char="•"/>
            </a:pPr>
            <a:r>
              <a:rPr lang="en-US" sz="3200" b="1">
                <a:solidFill>
                  <a:schemeClr val="dk1"/>
                </a:solidFill>
                <a:latin typeface="Arial"/>
                <a:ea typeface="Arial"/>
                <a:cs typeface="Arial"/>
                <a:sym typeface="Arial"/>
              </a:rPr>
              <a:t>Антиденелер немесе қарсыденелер</a:t>
            </a:r>
            <a:r>
              <a:rPr lang="en-US" sz="3200">
                <a:solidFill>
                  <a:schemeClr val="dk1"/>
                </a:solidFill>
                <a:latin typeface="Arial"/>
                <a:ea typeface="Arial"/>
                <a:cs typeface="Arial"/>
                <a:sym typeface="Arial"/>
              </a:rPr>
              <a:t> —</a:t>
            </a:r>
            <a:r>
              <a:rPr lang="en-US">
                <a:solidFill>
                  <a:schemeClr val="dk1"/>
                </a:solidFill>
                <a:latin typeface="Arial"/>
                <a:ea typeface="Arial"/>
                <a:cs typeface="Arial"/>
                <a:sym typeface="Arial"/>
              </a:rPr>
              <a:t> адам мен жануарлар организміне енген жат бөгде ірі молекулалы протеиндік заттарға (антигендерге) қарсы иммундық реакциялар нәтижесінде түзіліп, олардың зиянды әсерлерін жоятын протеиндік заттар (негізінен гамма-глобулиндер); адам және жылықанды жануарлар денесінде пайда болған антигендерге қарсы қан плазмасында түзілетін ақуыздық заттар. Антиденелер ағза иммунитетін күшейтуде маңызы үлкен </a:t>
            </a:r>
            <a:endParaRPr/>
          </a:p>
        </p:txBody>
      </p:sp>
      <p:pic>
        <p:nvPicPr>
          <p:cNvPr id="52" name="Google Shape;52;p7"/>
          <p:cNvPicPr preferRelativeResize="0"/>
          <p:nvPr/>
        </p:nvPicPr>
        <p:blipFill rotWithShape="1">
          <a:blip r:embed="rId4">
            <a:alphaModFix/>
          </a:blip>
          <a:srcRect/>
          <a:stretch/>
        </p:blipFill>
        <p:spPr>
          <a:xfrm>
            <a:off x="1981200" y="3657601"/>
            <a:ext cx="8153400" cy="2878137"/>
          </a:xfrm>
          <a:prstGeom prst="rect">
            <a:avLst/>
          </a:prstGeom>
          <a:noFill/>
          <a:ln>
            <a:noFill/>
          </a:ln>
        </p:spPr>
      </p:pic>
    </p:spTree>
    <p:extLst>
      <p:ext uri="{BB962C8B-B14F-4D97-AF65-F5344CB8AC3E}">
        <p14:creationId xmlns:p14="http://schemas.microsoft.com/office/powerpoint/2010/main" val="296387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err="1" smtClean="0">
                <a:latin typeface="Times New Roman" pitchFamily="18" charset="0"/>
                <a:cs typeface="Times New Roman" pitchFamily="18" charset="0"/>
              </a:rPr>
              <a:t>Иммуноглобулиндер</a:t>
            </a:r>
            <a:endParaRPr lang="ru-RU" sz="4400" dirty="0">
              <a:latin typeface="Times New Roman" pitchFamily="18" charset="0"/>
              <a:cs typeface="Times New Roman" pitchFamily="18" charset="0"/>
            </a:endParaRPr>
          </a:p>
        </p:txBody>
      </p:sp>
      <p:sp>
        <p:nvSpPr>
          <p:cNvPr id="4" name="Содержимое 2"/>
          <p:cNvSpPr>
            <a:spLocks noGrp="1"/>
          </p:cNvSpPr>
          <p:nvPr>
            <p:ph idx="1"/>
          </p:nvPr>
        </p:nvSpPr>
        <p:spPr>
          <a:xfrm>
            <a:off x="479685" y="1993692"/>
            <a:ext cx="10762938" cy="4586990"/>
          </a:xfrm>
        </p:spPr>
        <p:txBody>
          <a:bodyPr>
            <a:normAutofit/>
          </a:bodyPr>
          <a:lstStyle/>
          <a:p>
            <a:r>
              <a:rPr lang="ru-RU" dirty="0" err="1" smtClean="0">
                <a:latin typeface="Times New Roman" pitchFamily="18" charset="0"/>
                <a:cs typeface="Times New Roman" pitchFamily="18" charset="0"/>
              </a:rPr>
              <a:t>Иммуноглобулиндер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қан плазмасынан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алынатын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антиденелердің </a:t>
            </a:r>
            <a:r>
              <a:rPr lang="ru-RU" dirty="0" smtClean="0">
                <a:latin typeface="Times New Roman" pitchFamily="18" charset="0"/>
                <a:cs typeface="Times New Roman" pitchFamily="18" charset="0"/>
              </a:rPr>
              <a:t>концентраты </a:t>
            </a:r>
            <a:r>
              <a:rPr lang="ru-RU" dirty="0" err="1" smtClean="0">
                <a:latin typeface="Times New Roman" pitchFamily="18" charset="0"/>
                <a:cs typeface="Times New Roman" pitchFamily="18" charset="0"/>
              </a:rPr>
              <a:t>болып</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табылады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және былайша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бөлінеді</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1) </a:t>
            </a:r>
            <a:r>
              <a:rPr lang="ru-RU" dirty="0" err="1" smtClean="0">
                <a:latin typeface="Times New Roman" pitchFamily="18" charset="0"/>
                <a:cs typeface="Times New Roman" pitchFamily="18" charset="0"/>
              </a:rPr>
              <a:t>құрамында ерекше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антиденелер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антистафилококты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шешекке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қарсы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антирабиялық</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сіреспеге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қарсы және басқа</a:t>
            </a:r>
            <a:r>
              <a:rPr lang="ru-RU" dirty="0" smtClean="0">
                <a:latin typeface="Times New Roman" pitchFamily="18" charset="0"/>
                <a:cs typeface="Times New Roman" pitchFamily="18" charset="0"/>
              </a:rPr>
              <a:t>) бар </a:t>
            </a:r>
            <a:r>
              <a:rPr lang="ru-RU" dirty="0" err="1" smtClean="0">
                <a:latin typeface="Times New Roman" pitchFamily="18" charset="0"/>
                <a:cs typeface="Times New Roman" pitchFamily="18" charset="0"/>
              </a:rPr>
              <a:t>поливаленттік</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және бағытталған әрекеттегі ерекшеліктер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бойынша</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2) </a:t>
            </a:r>
            <a:r>
              <a:rPr lang="ru-RU" dirty="0" err="1" smtClean="0">
                <a:latin typeface="Times New Roman" pitchFamily="18" charset="0"/>
                <a:cs typeface="Times New Roman" pitchFamily="18" charset="0"/>
              </a:rPr>
              <a:t>енгізу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тәсілі бойынша</a:t>
            </a:r>
            <a:r>
              <a:rPr lang="ru-RU" dirty="0" smtClean="0">
                <a:latin typeface="Times New Roman" pitchFamily="18" charset="0"/>
                <a:cs typeface="Times New Roman" pitchFamily="18" charset="0"/>
              </a:rPr>
              <a:t>: вена </a:t>
            </a:r>
            <a:r>
              <a:rPr lang="ru-RU" dirty="0" err="1" smtClean="0">
                <a:latin typeface="Times New Roman" pitchFamily="18" charset="0"/>
                <a:cs typeface="Times New Roman" pitchFamily="18" charset="0"/>
              </a:rPr>
              <a:t>ішіне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немесе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бұлшықет арасына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енгізу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үшін</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err="1" smtClean="0">
                <a:latin typeface="Times New Roman" pitchFamily="18" charset="0"/>
                <a:cs typeface="Times New Roman" pitchFamily="18" charset="0"/>
              </a:rPr>
              <a:t>Иммуногобулиндерді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қолдану көрсеткіштері мыналар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болып</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табылады</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1) </a:t>
            </a:r>
            <a:r>
              <a:rPr lang="ru-RU" dirty="0" err="1" smtClean="0">
                <a:latin typeface="Times New Roman" pitchFamily="18" charset="0"/>
                <a:cs typeface="Times New Roman" pitchFamily="18" charset="0"/>
              </a:rPr>
              <a:t>гуморальдық иммунитеттің тапшылығын түзету</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2) </a:t>
            </a:r>
            <a:r>
              <a:rPr lang="ru-RU" dirty="0" err="1" smtClean="0">
                <a:latin typeface="Times New Roman" pitchFamily="18" charset="0"/>
                <a:cs typeface="Times New Roman" pitchFamily="18" charset="0"/>
              </a:rPr>
              <a:t>иммундық және аутоиммундық аурулар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кезінде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иммундық жүйенің қалыпты жұмыс істеуін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қалпына келтіру</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3) </a:t>
            </a:r>
            <a:r>
              <a:rPr lang="ru-RU" dirty="0" err="1" smtClean="0">
                <a:latin typeface="Times New Roman" pitchFamily="18" charset="0"/>
                <a:cs typeface="Times New Roman" pitchFamily="18" charset="0"/>
              </a:rPr>
              <a:t>инфекциялық және вирусты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ауруларды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емдеу</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4) </a:t>
            </a:r>
            <a:r>
              <a:rPr lang="ru-RU" dirty="0" err="1" smtClean="0">
                <a:latin typeface="Times New Roman" pitchFamily="18" charset="0"/>
                <a:cs typeface="Times New Roman" pitchFamily="18" charset="0"/>
              </a:rPr>
              <a:t>бастапқы және қайталама антиденелер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тапшылығының алдын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алу</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428045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58" name="Google Shape;58;p8"/>
          <p:cNvSpPr txBox="1">
            <a:spLocks noGrp="1"/>
          </p:cNvSpPr>
          <p:nvPr>
            <p:ph type="body" idx="1"/>
          </p:nvPr>
        </p:nvSpPr>
        <p:spPr>
          <a:xfrm>
            <a:off x="1828800" y="381000"/>
            <a:ext cx="8686800" cy="3581400"/>
          </a:xfrm>
          <a:prstGeom prst="rect">
            <a:avLst/>
          </a:prstGeom>
          <a:noFill/>
          <a:ln>
            <a:noFill/>
          </a:ln>
        </p:spPr>
        <p:txBody>
          <a:bodyPr spcFirstLastPara="1" vert="horz" wrap="square" lIns="91425" tIns="45700" rIns="91425" bIns="45700" rtlCol="0" anchor="t" anchorCtr="0">
            <a:noAutofit/>
          </a:bodyPr>
          <a:lstStyle/>
          <a:p>
            <a:pPr marL="342900" algn="ctr">
              <a:lnSpc>
                <a:spcPct val="80000"/>
              </a:lnSpc>
              <a:spcBef>
                <a:spcPts val="0"/>
              </a:spcBef>
              <a:buSzPts val="2000"/>
              <a:buFont typeface="Arial"/>
              <a:buChar char="•"/>
            </a:pPr>
            <a:r>
              <a:rPr lang="en-US" sz="2000">
                <a:solidFill>
                  <a:schemeClr val="dk1"/>
                </a:solidFill>
                <a:latin typeface="Arial"/>
                <a:ea typeface="Arial"/>
                <a:cs typeface="Arial"/>
                <a:sym typeface="Arial"/>
              </a:rPr>
              <a:t>Антиденелер өзінің химиялық құрымылына қарай ақзат, қан сарысуы бола тұрып гликопротендтерге жатады. Иммуноглобулиннің молекуласының барлық кластары полипептидті тізбектен тұрады : екі бірдей ауыр тібектен –Н, және екі бірдей жеңіл тізбектен яғни бір-бірі мен диссульфидті көпіршемен біріккен. Н-тізбегі сияқты және – тізбекте. Вариабнльді амин қышқыл жиынтығынан тұрады. Гамма-глобулиннің диссульфидті байланысы бұзылып – полипептидтің бөлек тізбегіне түседі. Протеолитикалық ферменттерінің әрекеттесуімен попиан – 3 ферментке ыдырайды, екі кристалданбаған, құрамында детерминантты топ Fab-фрагменттері бар. Fab-фрагменттерінің құрамына жеңіл және ауыр тізбектің бөлшектері кіреді. </a:t>
            </a:r>
            <a:endParaRPr/>
          </a:p>
        </p:txBody>
      </p:sp>
      <p:pic>
        <p:nvPicPr>
          <p:cNvPr id="59" name="Google Shape;59;p8"/>
          <p:cNvPicPr preferRelativeResize="0"/>
          <p:nvPr/>
        </p:nvPicPr>
        <p:blipFill rotWithShape="1">
          <a:blip r:embed="rId4">
            <a:alphaModFix/>
          </a:blip>
          <a:srcRect/>
          <a:stretch/>
        </p:blipFill>
        <p:spPr>
          <a:xfrm>
            <a:off x="2057400" y="3505200"/>
            <a:ext cx="3733800" cy="2971800"/>
          </a:xfrm>
          <a:prstGeom prst="rect">
            <a:avLst/>
          </a:prstGeom>
          <a:noFill/>
          <a:ln>
            <a:noFill/>
          </a:ln>
        </p:spPr>
      </p:pic>
      <p:pic>
        <p:nvPicPr>
          <p:cNvPr id="60" name="Google Shape;60;p8"/>
          <p:cNvPicPr preferRelativeResize="0"/>
          <p:nvPr/>
        </p:nvPicPr>
        <p:blipFill rotWithShape="1">
          <a:blip r:embed="rId5">
            <a:alphaModFix/>
          </a:blip>
          <a:srcRect/>
          <a:stretch/>
        </p:blipFill>
        <p:spPr>
          <a:xfrm>
            <a:off x="6172200" y="3505200"/>
            <a:ext cx="3962400" cy="2971800"/>
          </a:xfrm>
          <a:prstGeom prst="rect">
            <a:avLst/>
          </a:prstGeom>
          <a:noFill/>
          <a:ln>
            <a:noFill/>
          </a:ln>
        </p:spPr>
      </p:pic>
    </p:spTree>
    <p:extLst>
      <p:ext uri="{BB962C8B-B14F-4D97-AF65-F5344CB8AC3E}">
        <p14:creationId xmlns:p14="http://schemas.microsoft.com/office/powerpoint/2010/main" val="3008004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9" descr="Картинки по запросу фон для презентации"/>
          <p:cNvPicPr preferRelativeResize="0"/>
          <p:nvPr/>
        </p:nvPicPr>
        <p:blipFill rotWithShape="1">
          <a:blip r:embed="rId3">
            <a:alphaModFix/>
          </a:blip>
          <a:srcRect/>
          <a:stretch/>
        </p:blipFill>
        <p:spPr>
          <a:xfrm>
            <a:off x="1524000" y="0"/>
            <a:ext cx="9144000" cy="6888162"/>
          </a:xfrm>
          <a:prstGeom prst="rect">
            <a:avLst/>
          </a:prstGeom>
          <a:noFill/>
          <a:ln>
            <a:noFill/>
          </a:ln>
        </p:spPr>
      </p:pic>
      <p:sp>
        <p:nvSpPr>
          <p:cNvPr id="66" name="Google Shape;66;p9"/>
          <p:cNvSpPr txBox="1">
            <a:spLocks noGrp="1"/>
          </p:cNvSpPr>
          <p:nvPr>
            <p:ph type="body" idx="1"/>
          </p:nvPr>
        </p:nvSpPr>
        <p:spPr>
          <a:xfrm>
            <a:off x="1828800" y="762000"/>
            <a:ext cx="4343400" cy="5943600"/>
          </a:xfrm>
          <a:prstGeom prst="rect">
            <a:avLst/>
          </a:prstGeom>
          <a:noFill/>
          <a:ln>
            <a:noFill/>
          </a:ln>
        </p:spPr>
        <p:txBody>
          <a:bodyPr spcFirstLastPara="1" vert="horz" wrap="square" lIns="91425" tIns="45700" rIns="91425" bIns="45700" rtlCol="0" anchor="t" anchorCtr="0">
            <a:noAutofit/>
          </a:bodyPr>
          <a:lstStyle/>
          <a:p>
            <a:pPr marL="342900" algn="ctr">
              <a:lnSpc>
                <a:spcPct val="80000"/>
              </a:lnSpc>
              <a:spcBef>
                <a:spcPts val="0"/>
              </a:spcBef>
              <a:buSzPts val="2000"/>
              <a:buNone/>
            </a:pPr>
            <a:r>
              <a:rPr lang="en-US" sz="2000">
                <a:solidFill>
                  <a:schemeClr val="dk1"/>
                </a:solidFill>
                <a:latin typeface="Arial"/>
                <a:ea typeface="Arial"/>
                <a:cs typeface="Arial"/>
                <a:sym typeface="Arial"/>
              </a:rPr>
              <a:t>    Адамда иммуноглобулиндердің 5 негізгі кластары бар: G, М, А, D, Е. Бұл иммуноглобулиндер кластарыньщ әр қайсысы өзіндік құрылысты болады және белгілі бір жұмыс атқарады. Олардың барлығы екі түрлі полипептидті тізбекті жинақталған агрегаттардан тұрады, оның бір тізбегі — «жеңіл», екіншісі «ауыр» деп аталып, Н және L әріптер-мен белгіленеді (ағылшынның «һеаvу» мен light» сөздерінен). Н және L тізбектері бөлек синтезделінеді, ал Іg молекуласының жасалуы Гольджи комшіексінде жүзеге асады.</a:t>
            </a:r>
            <a:endParaRPr/>
          </a:p>
        </p:txBody>
      </p:sp>
      <p:pic>
        <p:nvPicPr>
          <p:cNvPr id="67" name="Google Shape;67;p9"/>
          <p:cNvPicPr preferRelativeResize="0"/>
          <p:nvPr/>
        </p:nvPicPr>
        <p:blipFill rotWithShape="1">
          <a:blip r:embed="rId4">
            <a:alphaModFix/>
          </a:blip>
          <a:srcRect/>
          <a:stretch/>
        </p:blipFill>
        <p:spPr>
          <a:xfrm>
            <a:off x="6324600" y="152400"/>
            <a:ext cx="4191000" cy="6553200"/>
          </a:xfrm>
          <a:prstGeom prst="rect">
            <a:avLst/>
          </a:prstGeom>
          <a:noFill/>
          <a:ln>
            <a:noFill/>
          </a:ln>
        </p:spPr>
      </p:pic>
    </p:spTree>
    <p:extLst>
      <p:ext uri="{BB962C8B-B14F-4D97-AF65-F5344CB8AC3E}">
        <p14:creationId xmlns:p14="http://schemas.microsoft.com/office/powerpoint/2010/main" val="40166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73" name="Google Shape;73;p10"/>
          <p:cNvSpPr txBox="1">
            <a:spLocks noGrp="1"/>
          </p:cNvSpPr>
          <p:nvPr>
            <p:ph type="body" idx="1"/>
          </p:nvPr>
        </p:nvSpPr>
        <p:spPr>
          <a:xfrm>
            <a:off x="1981200" y="533400"/>
            <a:ext cx="8686800" cy="5791200"/>
          </a:xfrm>
          <a:prstGeom prst="rect">
            <a:avLst/>
          </a:prstGeom>
          <a:noFill/>
          <a:ln>
            <a:noFill/>
          </a:ln>
        </p:spPr>
        <p:txBody>
          <a:bodyPr spcFirstLastPara="1" vert="horz" wrap="square" lIns="91425" tIns="45700" rIns="91425" bIns="45700" rtlCol="0" anchor="t" anchorCtr="0">
            <a:noAutofit/>
          </a:bodyPr>
          <a:lstStyle/>
          <a:p>
            <a:pPr marL="342900">
              <a:lnSpc>
                <a:spcPct val="90000"/>
              </a:lnSpc>
              <a:spcBef>
                <a:spcPts val="0"/>
              </a:spcBef>
              <a:buSzPts val="2400"/>
              <a:buNone/>
            </a:pPr>
            <a:r>
              <a:rPr lang="en-US" b="1">
                <a:solidFill>
                  <a:schemeClr val="dk1"/>
                </a:solidFill>
                <a:latin typeface="Arial"/>
                <a:ea typeface="Arial"/>
                <a:cs typeface="Arial"/>
                <a:sym typeface="Arial"/>
              </a:rPr>
              <a:t>   Антиденелер қасиеттері</a:t>
            </a:r>
            <a:endParaRPr>
              <a:solidFill>
                <a:schemeClr val="dk1"/>
              </a:solidFill>
              <a:latin typeface="Arial"/>
              <a:ea typeface="Arial"/>
              <a:cs typeface="Arial"/>
              <a:sym typeface="Arial"/>
            </a:endParaRPr>
          </a:p>
          <a:p>
            <a:pPr marL="342900">
              <a:lnSpc>
                <a:spcPct val="90000"/>
              </a:lnSpc>
              <a:spcBef>
                <a:spcPts val="480"/>
              </a:spcBef>
              <a:buSzPts val="2400"/>
              <a:buFont typeface="Arial"/>
              <a:buChar char="•"/>
            </a:pPr>
            <a:r>
              <a:rPr lang="en-US">
                <a:solidFill>
                  <a:schemeClr val="dk1"/>
                </a:solidFill>
                <a:latin typeface="Arial"/>
                <a:ea typeface="Arial"/>
                <a:cs typeface="Arial"/>
                <a:sym typeface="Arial"/>
              </a:rPr>
              <a:t>1. Спецификалық қасиеті – иммуноглобулин тек арнайы антигенмен қарым-қатынасқа түседі. Онда антидене белсенді орталығы — антидетер­минант (паратоп), антигендер белсенді орталығы — детерминатпен (эпитоп) байланысады.</a:t>
            </a:r>
            <a:endParaRPr/>
          </a:p>
          <a:p>
            <a:pPr marL="342900">
              <a:lnSpc>
                <a:spcPct val="90000"/>
              </a:lnSpc>
              <a:spcBef>
                <a:spcPts val="480"/>
              </a:spcBef>
              <a:buSzPts val="2400"/>
              <a:buFont typeface="Arial"/>
              <a:buChar char="•"/>
            </a:pPr>
            <a:r>
              <a:rPr lang="en-US">
                <a:solidFill>
                  <a:schemeClr val="dk1"/>
                </a:solidFill>
                <a:latin typeface="Arial"/>
                <a:ea typeface="Arial"/>
                <a:cs typeface="Arial"/>
                <a:sym typeface="Arial"/>
              </a:rPr>
              <a:t>2. Валенттілігі – иммуноглобулин молекуласындағы антидетерми­нант­тың саны көбінесе екі валентті, бірақ кейде 5-10 валентті антиденелер де кездеседi.</a:t>
            </a:r>
            <a:endParaRPr/>
          </a:p>
          <a:p>
            <a:pPr marL="342900">
              <a:lnSpc>
                <a:spcPct val="90000"/>
              </a:lnSpc>
              <a:spcBef>
                <a:spcPts val="480"/>
              </a:spcBef>
              <a:buSzPts val="2400"/>
              <a:buFont typeface="Arial"/>
              <a:buChar char="•"/>
            </a:pPr>
            <a:r>
              <a:rPr lang="en-US">
                <a:solidFill>
                  <a:schemeClr val="dk1"/>
                </a:solidFill>
                <a:latin typeface="Arial"/>
                <a:ea typeface="Arial"/>
                <a:cs typeface="Arial"/>
                <a:sym typeface="Arial"/>
              </a:rPr>
              <a:t>3. Аффиндігі – олардың байланысы өте мықты, (антидене + антиген) антидетерминат+детерминат байланысы.</a:t>
            </a:r>
            <a:endParaRPr/>
          </a:p>
          <a:p>
            <a:pPr marL="342900">
              <a:lnSpc>
                <a:spcPct val="90000"/>
              </a:lnSpc>
              <a:spcBef>
                <a:spcPts val="480"/>
              </a:spcBef>
              <a:buSzPts val="2400"/>
              <a:buFont typeface="Arial"/>
              <a:buChar char="•"/>
            </a:pPr>
            <a:r>
              <a:rPr lang="en-US">
                <a:solidFill>
                  <a:schemeClr val="dk1"/>
                </a:solidFill>
                <a:latin typeface="Arial"/>
                <a:ea typeface="Arial"/>
                <a:cs typeface="Arial"/>
                <a:sym typeface="Arial"/>
              </a:rPr>
              <a:t>4. Авидтігі — антиген мен антидене байланысы тұрақты, олардың байланысуы жылдам және толық, олар әр түрлі жасушалармен бай­ланыс жасай алады:</a:t>
            </a:r>
            <a:endParaRPr/>
          </a:p>
        </p:txBody>
      </p:sp>
    </p:spTree>
    <p:extLst>
      <p:ext uri="{BB962C8B-B14F-4D97-AF65-F5344CB8AC3E}">
        <p14:creationId xmlns:p14="http://schemas.microsoft.com/office/powerpoint/2010/main" val="2989011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1" descr="Картинки по запросу фон для презентации"/>
          <p:cNvPicPr preferRelativeResize="0"/>
          <p:nvPr/>
        </p:nvPicPr>
        <p:blipFill rotWithShape="1">
          <a:blip r:embed="rId3">
            <a:alphaModFix/>
          </a:blip>
          <a:srcRect/>
          <a:stretch/>
        </p:blipFill>
        <p:spPr>
          <a:xfrm>
            <a:off x="1524000" y="0"/>
            <a:ext cx="9144000" cy="6888162"/>
          </a:xfrm>
          <a:prstGeom prst="rect">
            <a:avLst/>
          </a:prstGeom>
          <a:noFill/>
          <a:ln>
            <a:noFill/>
          </a:ln>
        </p:spPr>
      </p:pic>
      <p:sp>
        <p:nvSpPr>
          <p:cNvPr id="79" name="Google Shape;79;p11"/>
          <p:cNvSpPr txBox="1">
            <a:spLocks noGrp="1"/>
          </p:cNvSpPr>
          <p:nvPr>
            <p:ph type="body" idx="1"/>
          </p:nvPr>
        </p:nvSpPr>
        <p:spPr>
          <a:xfrm>
            <a:off x="1981200" y="304800"/>
            <a:ext cx="8229600" cy="4267200"/>
          </a:xfrm>
          <a:prstGeom prst="rect">
            <a:avLst/>
          </a:prstGeom>
          <a:noFill/>
          <a:ln>
            <a:noFill/>
          </a:ln>
        </p:spPr>
        <p:txBody>
          <a:bodyPr spcFirstLastPara="1" vert="horz" wrap="square" lIns="91425" tIns="45700" rIns="91425" bIns="45700" rtlCol="0" anchor="t" anchorCtr="0">
            <a:noAutofit/>
          </a:bodyPr>
          <a:lstStyle/>
          <a:p>
            <a:pPr marL="342900">
              <a:lnSpc>
                <a:spcPct val="80000"/>
              </a:lnSpc>
              <a:spcBef>
                <a:spcPts val="0"/>
              </a:spcBef>
              <a:buSzPts val="2800"/>
              <a:buFont typeface="Arial"/>
              <a:buChar char="•"/>
            </a:pPr>
            <a:r>
              <a:rPr lang="en-US" sz="2800">
                <a:solidFill>
                  <a:schemeClr val="dk1"/>
                </a:solidFill>
                <a:latin typeface="Arial"/>
                <a:ea typeface="Arial"/>
                <a:cs typeface="Arial"/>
                <a:sym typeface="Arial"/>
              </a:rPr>
              <a:t>- макрофагтармен байланысып фагоцитозды белсендіреді.</a:t>
            </a:r>
            <a:endParaRPr/>
          </a:p>
          <a:p>
            <a:pPr marL="342900">
              <a:lnSpc>
                <a:spcPct val="80000"/>
              </a:lnSpc>
              <a:spcBef>
                <a:spcPts val="560"/>
              </a:spcBef>
              <a:buSzPts val="2800"/>
              <a:buFont typeface="Arial"/>
              <a:buChar char="•"/>
            </a:pPr>
            <a:r>
              <a:rPr lang="en-US" sz="2800">
                <a:solidFill>
                  <a:schemeClr val="dk1"/>
                </a:solidFill>
                <a:latin typeface="Arial"/>
                <a:ea typeface="Arial"/>
                <a:cs typeface="Arial"/>
                <a:sym typeface="Arial"/>
              </a:rPr>
              <a:t>- Нейтрофилдермен-фагоцитозды белсендіреді.</a:t>
            </a:r>
            <a:endParaRPr/>
          </a:p>
          <a:p>
            <a:pPr marL="342900">
              <a:lnSpc>
                <a:spcPct val="80000"/>
              </a:lnSpc>
              <a:spcBef>
                <a:spcPts val="560"/>
              </a:spcBef>
              <a:buSzPts val="2800"/>
              <a:buFont typeface="Arial"/>
              <a:buChar char="•"/>
            </a:pPr>
            <a:r>
              <a:rPr lang="en-US" sz="2800">
                <a:solidFill>
                  <a:schemeClr val="dk1"/>
                </a:solidFill>
                <a:latin typeface="Arial"/>
                <a:ea typeface="Arial"/>
                <a:cs typeface="Arial"/>
                <a:sym typeface="Arial"/>
              </a:rPr>
              <a:t>- базофильдермен байланысып атопиялық реакция жүріп, медиаторлар бөлініп, жедел жүретін аллергиялық реакцияға әкеледі.</a:t>
            </a:r>
            <a:endParaRPr/>
          </a:p>
          <a:p>
            <a:pPr marL="342900">
              <a:lnSpc>
                <a:spcPct val="80000"/>
              </a:lnSpc>
              <a:spcBef>
                <a:spcPts val="560"/>
              </a:spcBef>
              <a:buSzPts val="2800"/>
              <a:buFont typeface="Arial"/>
              <a:buChar char="•"/>
            </a:pPr>
            <a:r>
              <a:rPr lang="en-US" sz="2800">
                <a:solidFill>
                  <a:schemeClr val="dk1"/>
                </a:solidFill>
                <a:latin typeface="Arial"/>
                <a:ea typeface="Arial"/>
                <a:cs typeface="Arial"/>
                <a:sym typeface="Arial"/>
              </a:rPr>
              <a:t>- тромбоциттермен байланысып қан ұюын өзгертеді.</a:t>
            </a:r>
            <a:endParaRPr/>
          </a:p>
          <a:p>
            <a:pPr marL="342900">
              <a:lnSpc>
                <a:spcPct val="80000"/>
              </a:lnSpc>
              <a:spcBef>
                <a:spcPts val="560"/>
              </a:spcBef>
              <a:buSzPts val="2800"/>
              <a:buFont typeface="Arial"/>
              <a:buChar char="•"/>
            </a:pPr>
            <a:r>
              <a:rPr lang="en-US" sz="2800">
                <a:solidFill>
                  <a:schemeClr val="dk1"/>
                </a:solidFill>
                <a:latin typeface="Arial"/>
                <a:ea typeface="Arial"/>
                <a:cs typeface="Arial"/>
                <a:sym typeface="Arial"/>
              </a:rPr>
              <a:t>- Лимфоциттермен – FC рецепторымен (иммуноглобуллин G) байланысады.</a:t>
            </a:r>
            <a:endParaRPr/>
          </a:p>
        </p:txBody>
      </p:sp>
      <p:pic>
        <p:nvPicPr>
          <p:cNvPr id="80" name="Google Shape;80;p11"/>
          <p:cNvPicPr preferRelativeResize="0"/>
          <p:nvPr/>
        </p:nvPicPr>
        <p:blipFill rotWithShape="1">
          <a:blip r:embed="rId4">
            <a:alphaModFix/>
          </a:blip>
          <a:srcRect/>
          <a:stretch/>
        </p:blipFill>
        <p:spPr>
          <a:xfrm>
            <a:off x="6400800" y="4572000"/>
            <a:ext cx="3810000" cy="2133600"/>
          </a:xfrm>
          <a:prstGeom prst="rect">
            <a:avLst/>
          </a:prstGeom>
          <a:noFill/>
          <a:ln>
            <a:noFill/>
          </a:ln>
        </p:spPr>
      </p:pic>
      <p:pic>
        <p:nvPicPr>
          <p:cNvPr id="81" name="Google Shape;81;p11"/>
          <p:cNvPicPr preferRelativeResize="0"/>
          <p:nvPr/>
        </p:nvPicPr>
        <p:blipFill rotWithShape="1">
          <a:blip r:embed="rId5">
            <a:alphaModFix/>
          </a:blip>
          <a:srcRect/>
          <a:stretch/>
        </p:blipFill>
        <p:spPr>
          <a:xfrm>
            <a:off x="2286000" y="4572000"/>
            <a:ext cx="3962400" cy="2133600"/>
          </a:xfrm>
          <a:prstGeom prst="rect">
            <a:avLst/>
          </a:prstGeom>
          <a:noFill/>
          <a:ln>
            <a:noFill/>
          </a:ln>
        </p:spPr>
      </p:pic>
    </p:spTree>
    <p:extLst>
      <p:ext uri="{BB962C8B-B14F-4D97-AF65-F5344CB8AC3E}">
        <p14:creationId xmlns:p14="http://schemas.microsoft.com/office/powerpoint/2010/main" val="829130736"/>
      </p:ext>
    </p:extLst>
  </p:cSld>
  <p:clrMapOvr>
    <a:masterClrMapping/>
  </p:clrMapOvr>
</p:sld>
</file>

<file path=ppt/theme/theme1.xml><?xml version="1.0" encoding="utf-8"?>
<a:theme xmlns:a="http://schemas.openxmlformats.org/drawingml/2006/main" name="Берлин">
  <a:themeElements>
    <a:clrScheme name="Берлин">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Берлин">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Берлин">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Берлин</Template>
  <TotalTime>120</TotalTime>
  <Words>987</Words>
  <Application>Microsoft Office PowerPoint</Application>
  <PresentationFormat>Широкоэкранный</PresentationFormat>
  <Paragraphs>55</Paragraphs>
  <Slides>28</Slides>
  <Notes>12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28</vt:i4>
      </vt:variant>
    </vt:vector>
  </HeadingPairs>
  <TitlesOfParts>
    <vt:vector size="33" baseType="lpstr">
      <vt:lpstr>Arial</vt:lpstr>
      <vt:lpstr>Calibri</vt:lpstr>
      <vt:lpstr>Times New Roman</vt:lpstr>
      <vt:lpstr>Trebuchet MS</vt:lpstr>
      <vt:lpstr>Берлин</vt:lpstr>
      <vt:lpstr> Иммунолглобулиндер</vt:lpstr>
      <vt:lpstr>Жоспар:</vt:lpstr>
      <vt:lpstr>Кіріспе</vt:lpstr>
      <vt:lpstr>Презентация PowerPoint</vt:lpstr>
      <vt:lpstr>Иммуноглобулиндер</vt:lpstr>
      <vt:lpstr>Презентация PowerPoint</vt:lpstr>
      <vt:lpstr>Презентация PowerPoint</vt:lpstr>
      <vt:lpstr>Презентация PowerPoint</vt:lpstr>
      <vt:lpstr>Презентация PowerPoint</vt:lpstr>
      <vt:lpstr>Иммуноглобулин М</vt:lpstr>
      <vt:lpstr>Иммуноглобулин G</vt:lpstr>
      <vt:lpstr>Иммуноглобулин Е</vt:lpstr>
      <vt:lpstr>Презентация PowerPoint</vt:lpstr>
      <vt:lpstr>Иммуноглобулин Д</vt:lpstr>
      <vt:lpstr>Иммуноглобулин 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Қорытынды</vt:lpstr>
      <vt:lpstr>Пайланылған әдебиеттер</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Агранулоцитарлы иммундық жасушалар</dc:title>
  <dc:creator>Gulnur K</dc:creator>
  <cp:lastModifiedBy>Атанбаева Гулшат</cp:lastModifiedBy>
  <cp:revision>18</cp:revision>
  <dcterms:created xsi:type="dcterms:W3CDTF">2020-03-03T14:45:28Z</dcterms:created>
  <dcterms:modified xsi:type="dcterms:W3CDTF">2021-09-15T11:49:53Z</dcterms:modified>
</cp:coreProperties>
</file>